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84"/>
  </p:notesMasterIdLst>
  <p:sldIdLst>
    <p:sldId id="256" r:id="rId2"/>
    <p:sldId id="260" r:id="rId3"/>
    <p:sldId id="348" r:id="rId4"/>
    <p:sldId id="298" r:id="rId5"/>
    <p:sldId id="335" r:id="rId6"/>
    <p:sldId id="336" r:id="rId7"/>
    <p:sldId id="337" r:id="rId8"/>
    <p:sldId id="338" r:id="rId9"/>
    <p:sldId id="344" r:id="rId10"/>
    <p:sldId id="345" r:id="rId11"/>
    <p:sldId id="339" r:id="rId12"/>
    <p:sldId id="341" r:id="rId13"/>
    <p:sldId id="343" r:id="rId14"/>
    <p:sldId id="340" r:id="rId15"/>
    <p:sldId id="346" r:id="rId16"/>
    <p:sldId id="347" r:id="rId17"/>
    <p:sldId id="350" r:id="rId18"/>
    <p:sldId id="349" r:id="rId19"/>
    <p:sldId id="351" r:id="rId20"/>
    <p:sldId id="303" r:id="rId21"/>
    <p:sldId id="312" r:id="rId22"/>
    <p:sldId id="352" r:id="rId23"/>
    <p:sldId id="353" r:id="rId24"/>
    <p:sldId id="354" r:id="rId25"/>
    <p:sldId id="355" r:id="rId26"/>
    <p:sldId id="356" r:id="rId27"/>
    <p:sldId id="357" r:id="rId28"/>
    <p:sldId id="358" r:id="rId29"/>
    <p:sldId id="270" r:id="rId30"/>
    <p:sldId id="360" r:id="rId31"/>
    <p:sldId id="361" r:id="rId32"/>
    <p:sldId id="362" r:id="rId33"/>
    <p:sldId id="363" r:id="rId34"/>
    <p:sldId id="315" r:id="rId35"/>
    <p:sldId id="293" r:id="rId36"/>
    <p:sldId id="289" r:id="rId37"/>
    <p:sldId id="364" r:id="rId38"/>
    <p:sldId id="365" r:id="rId39"/>
    <p:sldId id="271" r:id="rId40"/>
    <p:sldId id="257" r:id="rId41"/>
    <p:sldId id="366" r:id="rId42"/>
    <p:sldId id="367" r:id="rId43"/>
    <p:sldId id="267" r:id="rId44"/>
    <p:sldId id="279" r:id="rId45"/>
    <p:sldId id="368" r:id="rId46"/>
    <p:sldId id="369" r:id="rId47"/>
    <p:sldId id="370" r:id="rId48"/>
    <p:sldId id="371" r:id="rId49"/>
    <p:sldId id="313" r:id="rId50"/>
    <p:sldId id="259" r:id="rId51"/>
    <p:sldId id="268" r:id="rId52"/>
    <p:sldId id="300" r:id="rId53"/>
    <p:sldId id="299" r:id="rId54"/>
    <p:sldId id="301" r:id="rId55"/>
    <p:sldId id="306" r:id="rId56"/>
    <p:sldId id="302" r:id="rId57"/>
    <p:sldId id="311" r:id="rId58"/>
    <p:sldId id="316" r:id="rId59"/>
    <p:sldId id="317" r:id="rId60"/>
    <p:sldId id="305" r:id="rId61"/>
    <p:sldId id="307" r:id="rId62"/>
    <p:sldId id="308" r:id="rId63"/>
    <p:sldId id="309" r:id="rId64"/>
    <p:sldId id="310" r:id="rId65"/>
    <p:sldId id="321" r:id="rId66"/>
    <p:sldId id="322" r:id="rId67"/>
    <p:sldId id="323" r:id="rId68"/>
    <p:sldId id="326" r:id="rId69"/>
    <p:sldId id="325" r:id="rId70"/>
    <p:sldId id="327" r:id="rId71"/>
    <p:sldId id="324" r:id="rId72"/>
    <p:sldId id="334" r:id="rId73"/>
    <p:sldId id="333" r:id="rId74"/>
    <p:sldId id="286" r:id="rId75"/>
    <p:sldId id="319" r:id="rId76"/>
    <p:sldId id="320" r:id="rId77"/>
    <p:sldId id="328" r:id="rId78"/>
    <p:sldId id="329" r:id="rId79"/>
    <p:sldId id="330" r:id="rId80"/>
    <p:sldId id="331" r:id="rId81"/>
    <p:sldId id="297" r:id="rId82"/>
    <p:sldId id="332" r:id="rId8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864" autoAdjust="0"/>
  </p:normalViewPr>
  <p:slideViewPr>
    <p:cSldViewPr snapToGrid="0">
      <p:cViewPr varScale="1">
        <p:scale>
          <a:sx n="70" d="100"/>
          <a:sy n="70" d="100"/>
        </p:scale>
        <p:origin x="116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E06008-D8C9-42F8-BD09-99ECF388F80D}"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en-US"/>
        </a:p>
      </dgm:t>
    </dgm:pt>
    <dgm:pt modelId="{027EE26A-20D3-4078-9455-A7622BA029E8}">
      <dgm:prSet/>
      <dgm:spPr/>
      <dgm:t>
        <a:bodyPr/>
        <a:lstStyle/>
        <a:p>
          <a:r>
            <a:rPr lang="zh-TW" altLang="en-US" dirty="0">
              <a:latin typeface="微軟正黑體" panose="020B0604030504040204" pitchFamily="34" charset="-120"/>
              <a:ea typeface="微軟正黑體" panose="020B0604030504040204" pitchFamily="34" charset="-120"/>
            </a:rPr>
            <a:t>概念說明</a:t>
          </a:r>
          <a:endParaRPr lang="en-US" dirty="0">
            <a:latin typeface="微軟正黑體" panose="020B0604030504040204" pitchFamily="34" charset="-120"/>
            <a:ea typeface="微軟正黑體" panose="020B0604030504040204" pitchFamily="34" charset="-120"/>
          </a:endParaRPr>
        </a:p>
      </dgm:t>
    </dgm:pt>
    <dgm:pt modelId="{1D970C1A-1688-4E7B-9D48-96EA4F3AAFA6}" type="parTrans" cxnId="{4F3ED66D-C7C8-42E3-B8EC-F6D516823B49}">
      <dgm:prSet/>
      <dgm:spPr/>
      <dgm:t>
        <a:bodyPr/>
        <a:lstStyle/>
        <a:p>
          <a:endParaRPr lang="en-US"/>
        </a:p>
      </dgm:t>
    </dgm:pt>
    <dgm:pt modelId="{1ED6A69F-DA63-4071-8B48-D29010254BA8}" type="sibTrans" cxnId="{4F3ED66D-C7C8-42E3-B8EC-F6D516823B49}">
      <dgm:prSet/>
      <dgm:spPr/>
      <dgm:t>
        <a:bodyPr/>
        <a:lstStyle/>
        <a:p>
          <a:endParaRPr lang="en-US"/>
        </a:p>
      </dgm:t>
    </dgm:pt>
    <dgm:pt modelId="{5EFCF9A6-51DE-4C01-816C-82C48E75B0CB}">
      <dgm:prSet/>
      <dgm:spPr/>
      <dgm:t>
        <a:bodyPr/>
        <a:lstStyle/>
        <a:p>
          <a:r>
            <a:rPr lang="zh-TW" altLang="en-US" dirty="0">
              <a:latin typeface="微軟正黑體" panose="020B0604030504040204" pitchFamily="34" charset="-120"/>
              <a:ea typeface="微軟正黑體" panose="020B0604030504040204" pitchFamily="34" charset="-120"/>
            </a:rPr>
            <a:t>研究過程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解析</a:t>
          </a:r>
          <a:endParaRPr lang="en-US" dirty="0">
            <a:latin typeface="微軟正黑體" panose="020B0604030504040204" pitchFamily="34" charset="-120"/>
            <a:ea typeface="微軟正黑體" panose="020B0604030504040204" pitchFamily="34" charset="-120"/>
          </a:endParaRPr>
        </a:p>
      </dgm:t>
    </dgm:pt>
    <dgm:pt modelId="{8C28C3B0-B5AA-4DCA-BAB5-04757259F014}" type="parTrans" cxnId="{1B318C88-AC1E-4821-9481-C02086F39BF1}">
      <dgm:prSet/>
      <dgm:spPr/>
      <dgm:t>
        <a:bodyPr/>
        <a:lstStyle/>
        <a:p>
          <a:endParaRPr lang="en-US"/>
        </a:p>
      </dgm:t>
    </dgm:pt>
    <dgm:pt modelId="{7A849265-2C04-4F25-BA7D-E2970F93D475}" type="sibTrans" cxnId="{1B318C88-AC1E-4821-9481-C02086F39BF1}">
      <dgm:prSet/>
      <dgm:spPr/>
      <dgm:t>
        <a:bodyPr/>
        <a:lstStyle/>
        <a:p>
          <a:endParaRPr lang="en-US"/>
        </a:p>
      </dgm:t>
    </dgm:pt>
    <dgm:pt modelId="{9CEEFBD1-2FD9-4F83-9DA8-F5C252A096D6}">
      <dgm:prSet/>
      <dgm:spPr/>
      <dgm:t>
        <a:bodyPr/>
        <a:lstStyle/>
        <a:p>
          <a:r>
            <a:rPr lang="en-US" dirty="0">
              <a:latin typeface="微軟正黑體" panose="020B0604030504040204" pitchFamily="34" charset="-120"/>
              <a:ea typeface="微軟正黑體" panose="020B0604030504040204" pitchFamily="34" charset="-120"/>
            </a:rPr>
            <a:t>MLP</a:t>
          </a:r>
          <a:r>
            <a:rPr lang="zh-TW" dirty="0">
              <a:latin typeface="微軟正黑體" panose="020B0604030504040204" pitchFamily="34" charset="-120"/>
              <a:ea typeface="微軟正黑體" panose="020B0604030504040204" pitchFamily="34" charset="-120"/>
            </a:rPr>
            <a:t>分類器</a:t>
          </a:r>
          <a:endParaRPr lang="en-US" dirty="0">
            <a:latin typeface="微軟正黑體" panose="020B0604030504040204" pitchFamily="34" charset="-120"/>
            <a:ea typeface="微軟正黑體" panose="020B0604030504040204" pitchFamily="34" charset="-120"/>
          </a:endParaRPr>
        </a:p>
      </dgm:t>
    </dgm:pt>
    <dgm:pt modelId="{B000472F-AFEC-4F5F-B8A3-8C9E56D56A2E}" type="parTrans" cxnId="{568FC9EC-BB10-4359-A5A2-BD651F5008E1}">
      <dgm:prSet/>
      <dgm:spPr/>
      <dgm:t>
        <a:bodyPr/>
        <a:lstStyle/>
        <a:p>
          <a:endParaRPr lang="en-US"/>
        </a:p>
      </dgm:t>
    </dgm:pt>
    <dgm:pt modelId="{DDC8E81F-8777-4214-BC98-E17FACFA16BD}" type="sibTrans" cxnId="{568FC9EC-BB10-4359-A5A2-BD651F5008E1}">
      <dgm:prSet/>
      <dgm:spPr/>
      <dgm:t>
        <a:bodyPr/>
        <a:lstStyle/>
        <a:p>
          <a:endParaRPr lang="en-US"/>
        </a:p>
      </dgm:t>
    </dgm:pt>
    <dgm:pt modelId="{1F5890B5-228F-4DC5-868A-8BDB03268B45}">
      <dgm:prSet/>
      <dgm:spPr/>
      <dgm:t>
        <a:bodyPr/>
        <a:lstStyle/>
        <a:p>
          <a:r>
            <a:rPr lang="en-US" altLang="zh-TW" dirty="0">
              <a:latin typeface="微軟正黑體" panose="020B0604030504040204" pitchFamily="34" charset="-120"/>
              <a:ea typeface="微軟正黑體" panose="020B0604030504040204" pitchFamily="34" charset="-120"/>
            </a:rPr>
            <a:t>SVM</a:t>
          </a:r>
          <a:r>
            <a:rPr lang="zh-TW" dirty="0">
              <a:latin typeface="微軟正黑體" panose="020B0604030504040204" pitchFamily="34" charset="-120"/>
              <a:ea typeface="微軟正黑體" panose="020B0604030504040204" pitchFamily="34" charset="-120"/>
            </a:rPr>
            <a:t>模型</a:t>
          </a:r>
          <a:endParaRPr lang="en-US" dirty="0">
            <a:latin typeface="微軟正黑體" panose="020B0604030504040204" pitchFamily="34" charset="-120"/>
            <a:ea typeface="微軟正黑體" panose="020B0604030504040204" pitchFamily="34" charset="-120"/>
          </a:endParaRPr>
        </a:p>
      </dgm:t>
    </dgm:pt>
    <dgm:pt modelId="{815DF235-25DD-45BA-BB9D-DE14428FBF84}" type="parTrans" cxnId="{1E419B66-F328-4115-BF7D-62F2E69BB79A}">
      <dgm:prSet/>
      <dgm:spPr/>
      <dgm:t>
        <a:bodyPr/>
        <a:lstStyle/>
        <a:p>
          <a:endParaRPr lang="en-US"/>
        </a:p>
      </dgm:t>
    </dgm:pt>
    <dgm:pt modelId="{24D3382C-7F65-412B-8996-1683D854F3AA}" type="sibTrans" cxnId="{1E419B66-F328-4115-BF7D-62F2E69BB79A}">
      <dgm:prSet/>
      <dgm:spPr/>
      <dgm:t>
        <a:bodyPr/>
        <a:lstStyle/>
        <a:p>
          <a:endParaRPr lang="en-US"/>
        </a:p>
      </dgm:t>
    </dgm:pt>
    <dgm:pt modelId="{0E3C8CFD-B1FA-41A3-9B6C-FD39B6432E0C}" type="pres">
      <dgm:prSet presAssocID="{D9E06008-D8C9-42F8-BD09-99ECF388F80D}" presName="hierChild1" presStyleCnt="0">
        <dgm:presLayoutVars>
          <dgm:chPref val="1"/>
          <dgm:dir/>
          <dgm:animOne val="branch"/>
          <dgm:animLvl val="lvl"/>
          <dgm:resizeHandles/>
        </dgm:presLayoutVars>
      </dgm:prSet>
      <dgm:spPr/>
    </dgm:pt>
    <dgm:pt modelId="{C2394192-A03D-4E17-99C3-CBCE6A717F90}" type="pres">
      <dgm:prSet presAssocID="{027EE26A-20D3-4078-9455-A7622BA029E8}" presName="hierRoot1" presStyleCnt="0"/>
      <dgm:spPr/>
    </dgm:pt>
    <dgm:pt modelId="{164C1646-95A0-45E5-A01E-5195CB935BC6}" type="pres">
      <dgm:prSet presAssocID="{027EE26A-20D3-4078-9455-A7622BA029E8}" presName="composite" presStyleCnt="0"/>
      <dgm:spPr/>
    </dgm:pt>
    <dgm:pt modelId="{AF9259FD-8E13-4B27-A2F0-BCDC9BB1EDCC}" type="pres">
      <dgm:prSet presAssocID="{027EE26A-20D3-4078-9455-A7622BA029E8}" presName="background" presStyleLbl="node0" presStyleIdx="0" presStyleCnt="4"/>
      <dgm:spPr/>
    </dgm:pt>
    <dgm:pt modelId="{4446F35A-17EE-4DCE-8DCB-9E67BEE9F892}" type="pres">
      <dgm:prSet presAssocID="{027EE26A-20D3-4078-9455-A7622BA029E8}" presName="text" presStyleLbl="fgAcc0" presStyleIdx="0" presStyleCnt="4">
        <dgm:presLayoutVars>
          <dgm:chPref val="3"/>
        </dgm:presLayoutVars>
      </dgm:prSet>
      <dgm:spPr/>
    </dgm:pt>
    <dgm:pt modelId="{ECC5AF0F-6CD0-4603-88EF-87AF86227AAF}" type="pres">
      <dgm:prSet presAssocID="{027EE26A-20D3-4078-9455-A7622BA029E8}" presName="hierChild2" presStyleCnt="0"/>
      <dgm:spPr/>
    </dgm:pt>
    <dgm:pt modelId="{FD514945-8A43-48A1-9250-A9CC8C042031}" type="pres">
      <dgm:prSet presAssocID="{5EFCF9A6-51DE-4C01-816C-82C48E75B0CB}" presName="hierRoot1" presStyleCnt="0"/>
      <dgm:spPr/>
    </dgm:pt>
    <dgm:pt modelId="{CBC9F647-3F37-4415-B321-B13D4BAA2F83}" type="pres">
      <dgm:prSet presAssocID="{5EFCF9A6-51DE-4C01-816C-82C48E75B0CB}" presName="composite" presStyleCnt="0"/>
      <dgm:spPr/>
    </dgm:pt>
    <dgm:pt modelId="{CF1DE919-E8B3-4C77-8D03-D573E0B02467}" type="pres">
      <dgm:prSet presAssocID="{5EFCF9A6-51DE-4C01-816C-82C48E75B0CB}" presName="background" presStyleLbl="node0" presStyleIdx="1" presStyleCnt="4"/>
      <dgm:spPr/>
    </dgm:pt>
    <dgm:pt modelId="{F517BB03-A2A5-46EF-8031-639695DD22BD}" type="pres">
      <dgm:prSet presAssocID="{5EFCF9A6-51DE-4C01-816C-82C48E75B0CB}" presName="text" presStyleLbl="fgAcc0" presStyleIdx="1" presStyleCnt="4">
        <dgm:presLayoutVars>
          <dgm:chPref val="3"/>
        </dgm:presLayoutVars>
      </dgm:prSet>
      <dgm:spPr/>
    </dgm:pt>
    <dgm:pt modelId="{2337DD16-3E3B-469D-9013-CB2DA9B38F6A}" type="pres">
      <dgm:prSet presAssocID="{5EFCF9A6-51DE-4C01-816C-82C48E75B0CB}" presName="hierChild2" presStyleCnt="0"/>
      <dgm:spPr/>
    </dgm:pt>
    <dgm:pt modelId="{E7A3C20A-CC1F-4A9E-A1CC-784B8DCF71AF}" type="pres">
      <dgm:prSet presAssocID="{9CEEFBD1-2FD9-4F83-9DA8-F5C252A096D6}" presName="hierRoot1" presStyleCnt="0"/>
      <dgm:spPr/>
    </dgm:pt>
    <dgm:pt modelId="{2B022F6D-0C33-4C30-9B41-13B6D63786DF}" type="pres">
      <dgm:prSet presAssocID="{9CEEFBD1-2FD9-4F83-9DA8-F5C252A096D6}" presName="composite" presStyleCnt="0"/>
      <dgm:spPr/>
    </dgm:pt>
    <dgm:pt modelId="{30E49824-5A65-4EE1-82D8-D36C8CFCFC19}" type="pres">
      <dgm:prSet presAssocID="{9CEEFBD1-2FD9-4F83-9DA8-F5C252A096D6}" presName="background" presStyleLbl="node0" presStyleIdx="2" presStyleCnt="4"/>
      <dgm:spPr/>
    </dgm:pt>
    <dgm:pt modelId="{8E04D685-7830-471A-9179-5F6C24634F2F}" type="pres">
      <dgm:prSet presAssocID="{9CEEFBD1-2FD9-4F83-9DA8-F5C252A096D6}" presName="text" presStyleLbl="fgAcc0" presStyleIdx="2" presStyleCnt="4">
        <dgm:presLayoutVars>
          <dgm:chPref val="3"/>
        </dgm:presLayoutVars>
      </dgm:prSet>
      <dgm:spPr/>
    </dgm:pt>
    <dgm:pt modelId="{F0BA01DF-B48B-44E9-9AE5-80B4FA3D561F}" type="pres">
      <dgm:prSet presAssocID="{9CEEFBD1-2FD9-4F83-9DA8-F5C252A096D6}" presName="hierChild2" presStyleCnt="0"/>
      <dgm:spPr/>
    </dgm:pt>
    <dgm:pt modelId="{51EAD4DA-9261-4204-8DF9-207FBDB686A8}" type="pres">
      <dgm:prSet presAssocID="{1F5890B5-228F-4DC5-868A-8BDB03268B45}" presName="hierRoot1" presStyleCnt="0"/>
      <dgm:spPr/>
    </dgm:pt>
    <dgm:pt modelId="{C2D56079-4DF1-4EEB-ADDB-118EF3BC2CE8}" type="pres">
      <dgm:prSet presAssocID="{1F5890B5-228F-4DC5-868A-8BDB03268B45}" presName="composite" presStyleCnt="0"/>
      <dgm:spPr/>
    </dgm:pt>
    <dgm:pt modelId="{2386CC19-4BBA-4CF8-B141-65AD9F8DE026}" type="pres">
      <dgm:prSet presAssocID="{1F5890B5-228F-4DC5-868A-8BDB03268B45}" presName="background" presStyleLbl="node0" presStyleIdx="3" presStyleCnt="4"/>
      <dgm:spPr/>
    </dgm:pt>
    <dgm:pt modelId="{961F440B-52D4-4D39-BBCB-4153D5652E08}" type="pres">
      <dgm:prSet presAssocID="{1F5890B5-228F-4DC5-868A-8BDB03268B45}" presName="text" presStyleLbl="fgAcc0" presStyleIdx="3" presStyleCnt="4">
        <dgm:presLayoutVars>
          <dgm:chPref val="3"/>
        </dgm:presLayoutVars>
      </dgm:prSet>
      <dgm:spPr/>
    </dgm:pt>
    <dgm:pt modelId="{BA204117-060F-4442-8CAD-39D5966BC4E8}" type="pres">
      <dgm:prSet presAssocID="{1F5890B5-228F-4DC5-868A-8BDB03268B45}" presName="hierChild2" presStyleCnt="0"/>
      <dgm:spPr/>
    </dgm:pt>
  </dgm:ptLst>
  <dgm:cxnLst>
    <dgm:cxn modelId="{1E419B66-F328-4115-BF7D-62F2E69BB79A}" srcId="{D9E06008-D8C9-42F8-BD09-99ECF388F80D}" destId="{1F5890B5-228F-4DC5-868A-8BDB03268B45}" srcOrd="3" destOrd="0" parTransId="{815DF235-25DD-45BA-BB9D-DE14428FBF84}" sibTransId="{24D3382C-7F65-412B-8996-1683D854F3AA}"/>
    <dgm:cxn modelId="{4F3ED66D-C7C8-42E3-B8EC-F6D516823B49}" srcId="{D9E06008-D8C9-42F8-BD09-99ECF388F80D}" destId="{027EE26A-20D3-4078-9455-A7622BA029E8}" srcOrd="0" destOrd="0" parTransId="{1D970C1A-1688-4E7B-9D48-96EA4F3AAFA6}" sibTransId="{1ED6A69F-DA63-4071-8B48-D29010254BA8}"/>
    <dgm:cxn modelId="{1B318C88-AC1E-4821-9481-C02086F39BF1}" srcId="{D9E06008-D8C9-42F8-BD09-99ECF388F80D}" destId="{5EFCF9A6-51DE-4C01-816C-82C48E75B0CB}" srcOrd="1" destOrd="0" parTransId="{8C28C3B0-B5AA-4DCA-BAB5-04757259F014}" sibTransId="{7A849265-2C04-4F25-BA7D-E2970F93D475}"/>
    <dgm:cxn modelId="{6AEA72BF-A7ED-49A8-AB29-54E0D3F6DC4A}" type="presOf" srcId="{027EE26A-20D3-4078-9455-A7622BA029E8}" destId="{4446F35A-17EE-4DCE-8DCB-9E67BEE9F892}" srcOrd="0" destOrd="0" presId="urn:microsoft.com/office/officeart/2005/8/layout/hierarchy1"/>
    <dgm:cxn modelId="{C13003CB-F663-43AA-938E-F9F661D0C63D}" type="presOf" srcId="{D9E06008-D8C9-42F8-BD09-99ECF388F80D}" destId="{0E3C8CFD-B1FA-41A3-9B6C-FD39B6432E0C}" srcOrd="0" destOrd="0" presId="urn:microsoft.com/office/officeart/2005/8/layout/hierarchy1"/>
    <dgm:cxn modelId="{288C7ACB-3E4C-415A-99D3-DC9191B5F2E4}" type="presOf" srcId="{5EFCF9A6-51DE-4C01-816C-82C48E75B0CB}" destId="{F517BB03-A2A5-46EF-8031-639695DD22BD}" srcOrd="0" destOrd="0" presId="urn:microsoft.com/office/officeart/2005/8/layout/hierarchy1"/>
    <dgm:cxn modelId="{A5A886CF-D35C-4D9B-909F-77FAA9839BA2}" type="presOf" srcId="{1F5890B5-228F-4DC5-868A-8BDB03268B45}" destId="{961F440B-52D4-4D39-BBCB-4153D5652E08}" srcOrd="0" destOrd="0" presId="urn:microsoft.com/office/officeart/2005/8/layout/hierarchy1"/>
    <dgm:cxn modelId="{568FC9EC-BB10-4359-A5A2-BD651F5008E1}" srcId="{D9E06008-D8C9-42F8-BD09-99ECF388F80D}" destId="{9CEEFBD1-2FD9-4F83-9DA8-F5C252A096D6}" srcOrd="2" destOrd="0" parTransId="{B000472F-AFEC-4F5F-B8A3-8C9E56D56A2E}" sibTransId="{DDC8E81F-8777-4214-BC98-E17FACFA16BD}"/>
    <dgm:cxn modelId="{ECD5FEF5-13B3-4940-83E7-0D0F2739DE78}" type="presOf" srcId="{9CEEFBD1-2FD9-4F83-9DA8-F5C252A096D6}" destId="{8E04D685-7830-471A-9179-5F6C24634F2F}" srcOrd="0" destOrd="0" presId="urn:microsoft.com/office/officeart/2005/8/layout/hierarchy1"/>
    <dgm:cxn modelId="{1F23CF7D-8CEE-4182-9360-1075F5F2E585}" type="presParOf" srcId="{0E3C8CFD-B1FA-41A3-9B6C-FD39B6432E0C}" destId="{C2394192-A03D-4E17-99C3-CBCE6A717F90}" srcOrd="0" destOrd="0" presId="urn:microsoft.com/office/officeart/2005/8/layout/hierarchy1"/>
    <dgm:cxn modelId="{502A2CFC-4B73-4C61-AB0D-253E0FD08FC7}" type="presParOf" srcId="{C2394192-A03D-4E17-99C3-CBCE6A717F90}" destId="{164C1646-95A0-45E5-A01E-5195CB935BC6}" srcOrd="0" destOrd="0" presId="urn:microsoft.com/office/officeart/2005/8/layout/hierarchy1"/>
    <dgm:cxn modelId="{00A8A01B-F909-4D4E-92F1-2FEB35EE44AD}" type="presParOf" srcId="{164C1646-95A0-45E5-A01E-5195CB935BC6}" destId="{AF9259FD-8E13-4B27-A2F0-BCDC9BB1EDCC}" srcOrd="0" destOrd="0" presId="urn:microsoft.com/office/officeart/2005/8/layout/hierarchy1"/>
    <dgm:cxn modelId="{78992592-5D92-46FD-852D-4F564AF1B964}" type="presParOf" srcId="{164C1646-95A0-45E5-A01E-5195CB935BC6}" destId="{4446F35A-17EE-4DCE-8DCB-9E67BEE9F892}" srcOrd="1" destOrd="0" presId="urn:microsoft.com/office/officeart/2005/8/layout/hierarchy1"/>
    <dgm:cxn modelId="{D3E126EC-FD39-4A74-924A-AA37E51D0C39}" type="presParOf" srcId="{C2394192-A03D-4E17-99C3-CBCE6A717F90}" destId="{ECC5AF0F-6CD0-4603-88EF-87AF86227AAF}" srcOrd="1" destOrd="0" presId="urn:microsoft.com/office/officeart/2005/8/layout/hierarchy1"/>
    <dgm:cxn modelId="{949E3AFD-F6FA-4CE1-AE8C-44A7D307915A}" type="presParOf" srcId="{0E3C8CFD-B1FA-41A3-9B6C-FD39B6432E0C}" destId="{FD514945-8A43-48A1-9250-A9CC8C042031}" srcOrd="1" destOrd="0" presId="urn:microsoft.com/office/officeart/2005/8/layout/hierarchy1"/>
    <dgm:cxn modelId="{77AB9B0E-EA53-4EB1-A331-028CD4B85DB1}" type="presParOf" srcId="{FD514945-8A43-48A1-9250-A9CC8C042031}" destId="{CBC9F647-3F37-4415-B321-B13D4BAA2F83}" srcOrd="0" destOrd="0" presId="urn:microsoft.com/office/officeart/2005/8/layout/hierarchy1"/>
    <dgm:cxn modelId="{96FE369E-020F-40F9-B60B-9C27F6253940}" type="presParOf" srcId="{CBC9F647-3F37-4415-B321-B13D4BAA2F83}" destId="{CF1DE919-E8B3-4C77-8D03-D573E0B02467}" srcOrd="0" destOrd="0" presId="urn:microsoft.com/office/officeart/2005/8/layout/hierarchy1"/>
    <dgm:cxn modelId="{68DCF2D1-C7B6-413A-81F1-D29DA7B284C2}" type="presParOf" srcId="{CBC9F647-3F37-4415-B321-B13D4BAA2F83}" destId="{F517BB03-A2A5-46EF-8031-639695DD22BD}" srcOrd="1" destOrd="0" presId="urn:microsoft.com/office/officeart/2005/8/layout/hierarchy1"/>
    <dgm:cxn modelId="{60D01915-5A45-4E4E-AF7D-DCC274F8D658}" type="presParOf" srcId="{FD514945-8A43-48A1-9250-A9CC8C042031}" destId="{2337DD16-3E3B-469D-9013-CB2DA9B38F6A}" srcOrd="1" destOrd="0" presId="urn:microsoft.com/office/officeart/2005/8/layout/hierarchy1"/>
    <dgm:cxn modelId="{F72A85AD-0C02-406F-A16A-964586751CF3}" type="presParOf" srcId="{0E3C8CFD-B1FA-41A3-9B6C-FD39B6432E0C}" destId="{E7A3C20A-CC1F-4A9E-A1CC-784B8DCF71AF}" srcOrd="2" destOrd="0" presId="urn:microsoft.com/office/officeart/2005/8/layout/hierarchy1"/>
    <dgm:cxn modelId="{116C6FCF-0EF9-4A5A-A78A-A75DA6574949}" type="presParOf" srcId="{E7A3C20A-CC1F-4A9E-A1CC-784B8DCF71AF}" destId="{2B022F6D-0C33-4C30-9B41-13B6D63786DF}" srcOrd="0" destOrd="0" presId="urn:microsoft.com/office/officeart/2005/8/layout/hierarchy1"/>
    <dgm:cxn modelId="{F3F076D0-FA0C-476C-8395-C92DFF8408F3}" type="presParOf" srcId="{2B022F6D-0C33-4C30-9B41-13B6D63786DF}" destId="{30E49824-5A65-4EE1-82D8-D36C8CFCFC19}" srcOrd="0" destOrd="0" presId="urn:microsoft.com/office/officeart/2005/8/layout/hierarchy1"/>
    <dgm:cxn modelId="{3D90FB14-6197-4D08-9D6E-6842E97FC39C}" type="presParOf" srcId="{2B022F6D-0C33-4C30-9B41-13B6D63786DF}" destId="{8E04D685-7830-471A-9179-5F6C24634F2F}" srcOrd="1" destOrd="0" presId="urn:microsoft.com/office/officeart/2005/8/layout/hierarchy1"/>
    <dgm:cxn modelId="{C82F99A9-9BA4-4973-B2BF-E73FDCE8B61A}" type="presParOf" srcId="{E7A3C20A-CC1F-4A9E-A1CC-784B8DCF71AF}" destId="{F0BA01DF-B48B-44E9-9AE5-80B4FA3D561F}" srcOrd="1" destOrd="0" presId="urn:microsoft.com/office/officeart/2005/8/layout/hierarchy1"/>
    <dgm:cxn modelId="{478062AF-E16B-4A95-A4BF-22013C3F8C1C}" type="presParOf" srcId="{0E3C8CFD-B1FA-41A3-9B6C-FD39B6432E0C}" destId="{51EAD4DA-9261-4204-8DF9-207FBDB686A8}" srcOrd="3" destOrd="0" presId="urn:microsoft.com/office/officeart/2005/8/layout/hierarchy1"/>
    <dgm:cxn modelId="{B761BF7C-A695-4C8F-B76A-7E3D020E9202}" type="presParOf" srcId="{51EAD4DA-9261-4204-8DF9-207FBDB686A8}" destId="{C2D56079-4DF1-4EEB-ADDB-118EF3BC2CE8}" srcOrd="0" destOrd="0" presId="urn:microsoft.com/office/officeart/2005/8/layout/hierarchy1"/>
    <dgm:cxn modelId="{8927D370-8B12-4B05-847D-32120F8898B4}" type="presParOf" srcId="{C2D56079-4DF1-4EEB-ADDB-118EF3BC2CE8}" destId="{2386CC19-4BBA-4CF8-B141-65AD9F8DE026}" srcOrd="0" destOrd="0" presId="urn:microsoft.com/office/officeart/2005/8/layout/hierarchy1"/>
    <dgm:cxn modelId="{0B6E3D3C-F88F-43A2-901C-D1F101A0D0CD}" type="presParOf" srcId="{C2D56079-4DF1-4EEB-ADDB-118EF3BC2CE8}" destId="{961F440B-52D4-4D39-BBCB-4153D5652E08}" srcOrd="1" destOrd="0" presId="urn:microsoft.com/office/officeart/2005/8/layout/hierarchy1"/>
    <dgm:cxn modelId="{59577C43-E3C3-40E7-A260-05FBA3C7846A}" type="presParOf" srcId="{51EAD4DA-9261-4204-8DF9-207FBDB686A8}" destId="{BA204117-060F-4442-8CAD-39D5966BC4E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E06008-D8C9-42F8-BD09-99ECF388F80D}"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027EE26A-20D3-4078-9455-A7622BA029E8}">
      <dgm:prSet custT="1"/>
      <dgm:spPr/>
      <dgm:t>
        <a:bodyPr/>
        <a:lstStyle/>
        <a:p>
          <a:r>
            <a:rPr lang="en-US" altLang="zh-TW" sz="1800" dirty="0">
              <a:latin typeface="微軟正黑體" panose="020B0604030504040204" pitchFamily="34" charset="-120"/>
              <a:ea typeface="微軟正黑體" panose="020B0604030504040204" pitchFamily="34" charset="-120"/>
            </a:rPr>
            <a:t>1.) </a:t>
          </a:r>
          <a:r>
            <a:rPr lang="zh-TW" altLang="en-US" sz="1800" dirty="0">
              <a:latin typeface="微軟正黑體" panose="020B0604030504040204" pitchFamily="34" charset="-120"/>
              <a:ea typeface="微軟正黑體" panose="020B0604030504040204" pitchFamily="34" charset="-120"/>
            </a:rPr>
            <a:t>讀取</a:t>
          </a:r>
          <a:endParaRPr lang="en-US" altLang="zh-TW" sz="1800" dirty="0">
            <a:latin typeface="微軟正黑體" panose="020B0604030504040204" pitchFamily="34" charset="-120"/>
            <a:ea typeface="微軟正黑體" panose="020B0604030504040204" pitchFamily="34" charset="-120"/>
          </a:endParaRPr>
        </a:p>
        <a:p>
          <a:r>
            <a:rPr lang="zh-TW" altLang="zh-TW" sz="1800" dirty="0">
              <a:latin typeface="微軟正黑體" panose="020B0604030504040204" pitchFamily="34" charset="-120"/>
              <a:ea typeface="微軟正黑體" panose="020B0604030504040204" pitchFamily="34" charset="-120"/>
            </a:rPr>
            <a:t>讀取電路板的圖像數據</a:t>
          </a:r>
          <a:r>
            <a:rPr lang="zh-TW" altLang="en-US" sz="1800" dirty="0">
              <a:latin typeface="微軟正黑體" panose="020B0604030504040204" pitchFamily="34" charset="-120"/>
              <a:ea typeface="微軟正黑體" panose="020B0604030504040204" pitchFamily="34" charset="-120"/>
            </a:rPr>
            <a:t>。</a:t>
          </a:r>
          <a:endParaRPr lang="en-US" sz="1800" dirty="0">
            <a:latin typeface="微軟正黑體" panose="020B0604030504040204" pitchFamily="34" charset="-120"/>
            <a:ea typeface="微軟正黑體" panose="020B0604030504040204" pitchFamily="34" charset="-120"/>
          </a:endParaRPr>
        </a:p>
      </dgm:t>
    </dgm:pt>
    <dgm:pt modelId="{1D970C1A-1688-4E7B-9D48-96EA4F3AAFA6}" type="parTrans" cxnId="{4F3ED66D-C7C8-42E3-B8EC-F6D516823B49}">
      <dgm:prSet/>
      <dgm:spPr/>
      <dgm:t>
        <a:bodyPr/>
        <a:lstStyle/>
        <a:p>
          <a:endParaRPr lang="en-US"/>
        </a:p>
      </dgm:t>
    </dgm:pt>
    <dgm:pt modelId="{1ED6A69F-DA63-4071-8B48-D29010254BA8}" type="sibTrans" cxnId="{4F3ED66D-C7C8-42E3-B8EC-F6D516823B49}">
      <dgm:prSet/>
      <dgm:spPr/>
      <dgm:t>
        <a:bodyPr/>
        <a:lstStyle/>
        <a:p>
          <a:endParaRPr lang="en-US"/>
        </a:p>
      </dgm:t>
    </dgm:pt>
    <dgm:pt modelId="{5EFCF9A6-51DE-4C01-816C-82C48E75B0CB}">
      <dgm:prSet custT="1"/>
      <dgm:spPr/>
      <dgm:t>
        <a:bodyPr/>
        <a:lstStyle/>
        <a:p>
          <a:r>
            <a:rPr lang="en-US" altLang="zh-TW" sz="1800" dirty="0">
              <a:latin typeface="微軟正黑體" panose="020B0604030504040204" pitchFamily="34" charset="-120"/>
              <a:ea typeface="微軟正黑體" panose="020B0604030504040204" pitchFamily="34" charset="-120"/>
            </a:rPr>
            <a:t>2.) </a:t>
          </a:r>
          <a:r>
            <a:rPr lang="zh-TW" altLang="zh-TW" sz="1800" dirty="0">
              <a:latin typeface="微軟正黑體" panose="020B0604030504040204" pitchFamily="34" charset="-120"/>
              <a:ea typeface="微軟正黑體" panose="020B0604030504040204" pitchFamily="34" charset="-120"/>
            </a:rPr>
            <a:t>預處理</a:t>
          </a:r>
          <a:endParaRPr lang="en-US" altLang="zh-TW" sz="1800"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使用高斯濾波、邊緣強化、二值化，</a:t>
          </a:r>
          <a:endParaRPr lang="en-US" altLang="zh-TW" sz="1800"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以改善圖像質量。</a:t>
          </a:r>
          <a:endParaRPr lang="en-US" sz="1800" dirty="0">
            <a:latin typeface="微軟正黑體" panose="020B0604030504040204" pitchFamily="34" charset="-120"/>
            <a:ea typeface="微軟正黑體" panose="020B0604030504040204" pitchFamily="34" charset="-120"/>
          </a:endParaRPr>
        </a:p>
      </dgm:t>
    </dgm:pt>
    <dgm:pt modelId="{8C28C3B0-B5AA-4DCA-BAB5-04757259F014}" type="parTrans" cxnId="{1B318C88-AC1E-4821-9481-C02086F39BF1}">
      <dgm:prSet/>
      <dgm:spPr/>
      <dgm:t>
        <a:bodyPr/>
        <a:lstStyle/>
        <a:p>
          <a:endParaRPr lang="en-US"/>
        </a:p>
      </dgm:t>
    </dgm:pt>
    <dgm:pt modelId="{7A849265-2C04-4F25-BA7D-E2970F93D475}" type="sibTrans" cxnId="{1B318C88-AC1E-4821-9481-C02086F39BF1}">
      <dgm:prSet/>
      <dgm:spPr/>
      <dgm:t>
        <a:bodyPr/>
        <a:lstStyle/>
        <a:p>
          <a:endParaRPr lang="en-US"/>
        </a:p>
      </dgm:t>
    </dgm:pt>
    <dgm:pt modelId="{9CEEFBD1-2FD9-4F83-9DA8-F5C252A096D6}">
      <dgm:prSet custT="1"/>
      <dgm:spPr/>
      <dgm:t>
        <a:bodyPr/>
        <a:lstStyle/>
        <a:p>
          <a:r>
            <a:rPr lang="en-US" altLang="zh-TW" sz="1800" dirty="0">
              <a:latin typeface="微軟正黑體" panose="020B0604030504040204" pitchFamily="34" charset="-120"/>
              <a:ea typeface="微軟正黑體" panose="020B0604030504040204" pitchFamily="34" charset="-120"/>
            </a:rPr>
            <a:t>3.) </a:t>
          </a:r>
          <a:r>
            <a:rPr lang="zh-TW" altLang="en-US" sz="1800" dirty="0">
              <a:latin typeface="微軟正黑體" panose="020B0604030504040204" pitchFamily="34" charset="-120"/>
              <a:ea typeface="微軟正黑體" panose="020B0604030504040204" pitchFamily="34" charset="-120"/>
            </a:rPr>
            <a:t>形態學處理</a:t>
          </a:r>
          <a:endParaRPr lang="en-US" altLang="zh-TW" sz="1800"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使用</a:t>
          </a:r>
          <a:r>
            <a:rPr lang="zh-TW" altLang="zh-TW" sz="1800" dirty="0">
              <a:latin typeface="微軟正黑體" panose="020B0604030504040204" pitchFamily="34" charset="-120"/>
              <a:ea typeface="微軟正黑體" panose="020B0604030504040204" pitchFamily="34" charset="-120"/>
            </a:rPr>
            <a:t>膨脹、侵蝕等</a:t>
          </a:r>
          <a:r>
            <a:rPr lang="zh-TW" altLang="en-US" sz="1800" dirty="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r>
            <a:rPr lang="zh-TW" altLang="zh-TW" sz="1800" dirty="0">
              <a:latin typeface="微軟正黑體" panose="020B0604030504040204" pitchFamily="34" charset="-120"/>
              <a:ea typeface="微軟正黑體" panose="020B0604030504040204" pitchFamily="34" charset="-120"/>
            </a:rPr>
            <a:t>消除噪聲並突顯目標特徵。</a:t>
          </a:r>
          <a:endParaRPr lang="en-US" sz="1800" dirty="0">
            <a:latin typeface="微軟正黑體" panose="020B0604030504040204" pitchFamily="34" charset="-120"/>
            <a:ea typeface="微軟正黑體" panose="020B0604030504040204" pitchFamily="34" charset="-120"/>
          </a:endParaRPr>
        </a:p>
      </dgm:t>
    </dgm:pt>
    <dgm:pt modelId="{B000472F-AFEC-4F5F-B8A3-8C9E56D56A2E}" type="parTrans" cxnId="{568FC9EC-BB10-4359-A5A2-BD651F5008E1}">
      <dgm:prSet/>
      <dgm:spPr/>
      <dgm:t>
        <a:bodyPr/>
        <a:lstStyle/>
        <a:p>
          <a:endParaRPr lang="en-US"/>
        </a:p>
      </dgm:t>
    </dgm:pt>
    <dgm:pt modelId="{DDC8E81F-8777-4214-BC98-E17FACFA16BD}" type="sibTrans" cxnId="{568FC9EC-BB10-4359-A5A2-BD651F5008E1}">
      <dgm:prSet/>
      <dgm:spPr/>
      <dgm:t>
        <a:bodyPr/>
        <a:lstStyle/>
        <a:p>
          <a:endParaRPr lang="en-US"/>
        </a:p>
      </dgm:t>
    </dgm:pt>
    <dgm:pt modelId="{1F5890B5-228F-4DC5-868A-8BDB03268B45}">
      <dgm:prSet custT="1"/>
      <dgm:spPr/>
      <dgm:t>
        <a:bodyPr/>
        <a:lstStyle/>
        <a:p>
          <a:r>
            <a:rPr lang="en-US" sz="1800" dirty="0">
              <a:latin typeface="微軟正黑體" panose="020B0604030504040204" pitchFamily="34" charset="-120"/>
              <a:ea typeface="微軟正黑體" panose="020B0604030504040204" pitchFamily="34" charset="-120"/>
            </a:rPr>
            <a:t>4.) </a:t>
          </a:r>
          <a:r>
            <a:rPr lang="zh-TW" altLang="en-US" sz="1800" dirty="0">
              <a:latin typeface="微軟正黑體" panose="020B0604030504040204" pitchFamily="34" charset="-120"/>
              <a:ea typeface="微軟正黑體" panose="020B0604030504040204" pitchFamily="34" charset="-120"/>
            </a:rPr>
            <a:t>檢測 及 結果顯示</a:t>
          </a:r>
          <a:r>
            <a:rPr lang="en-US" altLang="en-US"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保存</a:t>
          </a:r>
          <a:endParaRPr lang="en-US" altLang="zh-TW" sz="1800" dirty="0">
            <a:latin typeface="微軟正黑體" panose="020B0604030504040204" pitchFamily="34" charset="-120"/>
            <a:ea typeface="微軟正黑體" panose="020B0604030504040204" pitchFamily="34" charset="-120"/>
          </a:endParaRPr>
        </a:p>
        <a:p>
          <a:r>
            <a:rPr lang="zh-TW" altLang="zh-TW" sz="1800" dirty="0">
              <a:latin typeface="微軟正黑體" panose="020B0604030504040204" pitchFamily="34" charset="-120"/>
              <a:ea typeface="微軟正黑體" panose="020B0604030504040204" pitchFamily="34" charset="-120"/>
            </a:rPr>
            <a:t>應用</a:t>
          </a:r>
          <a:r>
            <a:rPr lang="en-US" altLang="zh-TW" sz="1800" dirty="0">
              <a:latin typeface="微軟正黑體" panose="020B0604030504040204" pitchFamily="34" charset="-120"/>
              <a:ea typeface="微軟正黑體" panose="020B0604030504040204" pitchFamily="34" charset="-120"/>
            </a:rPr>
            <a:t>MLP</a:t>
          </a:r>
          <a:r>
            <a:rPr lang="zh-TW" altLang="en-US" sz="1800" dirty="0">
              <a:latin typeface="微軟正黑體" panose="020B0604030504040204" pitchFamily="34" charset="-120"/>
              <a:ea typeface="微軟正黑體" panose="020B0604030504040204" pitchFamily="34" charset="-120"/>
            </a:rPr>
            <a:t>多層感知器</a:t>
          </a:r>
          <a:r>
            <a:rPr lang="zh-TW" altLang="zh-TW" sz="1800">
              <a:latin typeface="微軟正黑體" panose="020B0604030504040204" pitchFamily="34" charset="-120"/>
              <a:ea typeface="微軟正黑體" panose="020B0604030504040204" pitchFamily="34" charset="-120"/>
            </a:rPr>
            <a:t>來檢測瑕疵</a:t>
          </a:r>
          <a:r>
            <a:rPr lang="zh-TW" altLang="en-US" sz="1800" dirty="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並保存分析記錄。</a:t>
          </a:r>
          <a:endParaRPr lang="en-US" sz="1800" dirty="0">
            <a:latin typeface="微軟正黑體" panose="020B0604030504040204" pitchFamily="34" charset="-120"/>
            <a:ea typeface="微軟正黑體" panose="020B0604030504040204" pitchFamily="34" charset="-120"/>
          </a:endParaRPr>
        </a:p>
      </dgm:t>
    </dgm:pt>
    <dgm:pt modelId="{815DF235-25DD-45BA-BB9D-DE14428FBF84}" type="parTrans" cxnId="{1E419B66-F328-4115-BF7D-62F2E69BB79A}">
      <dgm:prSet/>
      <dgm:spPr/>
      <dgm:t>
        <a:bodyPr/>
        <a:lstStyle/>
        <a:p>
          <a:endParaRPr lang="en-US"/>
        </a:p>
      </dgm:t>
    </dgm:pt>
    <dgm:pt modelId="{24D3382C-7F65-412B-8996-1683D854F3AA}" type="sibTrans" cxnId="{1E419B66-F328-4115-BF7D-62F2E69BB79A}">
      <dgm:prSet/>
      <dgm:spPr/>
      <dgm:t>
        <a:bodyPr/>
        <a:lstStyle/>
        <a:p>
          <a:endParaRPr lang="en-US"/>
        </a:p>
      </dgm:t>
    </dgm:pt>
    <dgm:pt modelId="{8C12FA0A-EB95-4105-8185-A8A8BF2990D1}" type="pres">
      <dgm:prSet presAssocID="{D9E06008-D8C9-42F8-BD09-99ECF388F80D}" presName="outerComposite" presStyleCnt="0">
        <dgm:presLayoutVars>
          <dgm:chMax val="5"/>
          <dgm:dir/>
          <dgm:resizeHandles val="exact"/>
        </dgm:presLayoutVars>
      </dgm:prSet>
      <dgm:spPr/>
    </dgm:pt>
    <dgm:pt modelId="{09CD64BA-BA84-431F-BDE9-C019C2240FA3}" type="pres">
      <dgm:prSet presAssocID="{D9E06008-D8C9-42F8-BD09-99ECF388F80D}" presName="dummyMaxCanvas" presStyleCnt="0">
        <dgm:presLayoutVars/>
      </dgm:prSet>
      <dgm:spPr/>
    </dgm:pt>
    <dgm:pt modelId="{34CF0859-FEFA-4732-BDE0-09B61EBAEE30}" type="pres">
      <dgm:prSet presAssocID="{D9E06008-D8C9-42F8-BD09-99ECF388F80D}" presName="FourNodes_1" presStyleLbl="node1" presStyleIdx="0" presStyleCnt="4" custLinFactNeighborX="-1746">
        <dgm:presLayoutVars>
          <dgm:bulletEnabled val="1"/>
        </dgm:presLayoutVars>
      </dgm:prSet>
      <dgm:spPr/>
    </dgm:pt>
    <dgm:pt modelId="{EA171BA2-FBAD-4A2E-970E-7FC675471988}" type="pres">
      <dgm:prSet presAssocID="{D9E06008-D8C9-42F8-BD09-99ECF388F80D}" presName="FourNodes_2" presStyleLbl="node1" presStyleIdx="1" presStyleCnt="4">
        <dgm:presLayoutVars>
          <dgm:bulletEnabled val="1"/>
        </dgm:presLayoutVars>
      </dgm:prSet>
      <dgm:spPr/>
    </dgm:pt>
    <dgm:pt modelId="{6F0DEF32-7A0A-44CD-A36B-CC73AF5B694D}" type="pres">
      <dgm:prSet presAssocID="{D9E06008-D8C9-42F8-BD09-99ECF388F80D}" presName="FourNodes_3" presStyleLbl="node1" presStyleIdx="2" presStyleCnt="4">
        <dgm:presLayoutVars>
          <dgm:bulletEnabled val="1"/>
        </dgm:presLayoutVars>
      </dgm:prSet>
      <dgm:spPr/>
    </dgm:pt>
    <dgm:pt modelId="{1A306BFC-BAD4-4A1E-A53F-20F2BD207F25}" type="pres">
      <dgm:prSet presAssocID="{D9E06008-D8C9-42F8-BD09-99ECF388F80D}" presName="FourNodes_4" presStyleLbl="node1" presStyleIdx="3" presStyleCnt="4">
        <dgm:presLayoutVars>
          <dgm:bulletEnabled val="1"/>
        </dgm:presLayoutVars>
      </dgm:prSet>
      <dgm:spPr/>
    </dgm:pt>
    <dgm:pt modelId="{8283C4D8-6945-40F9-80D3-5EB1348ADEC4}" type="pres">
      <dgm:prSet presAssocID="{D9E06008-D8C9-42F8-BD09-99ECF388F80D}" presName="FourConn_1-2" presStyleLbl="fgAccFollowNode1" presStyleIdx="0" presStyleCnt="3">
        <dgm:presLayoutVars>
          <dgm:bulletEnabled val="1"/>
        </dgm:presLayoutVars>
      </dgm:prSet>
      <dgm:spPr/>
    </dgm:pt>
    <dgm:pt modelId="{7A42C741-4393-4481-84A0-7F0B99DD9A02}" type="pres">
      <dgm:prSet presAssocID="{D9E06008-D8C9-42F8-BD09-99ECF388F80D}" presName="FourConn_2-3" presStyleLbl="fgAccFollowNode1" presStyleIdx="1" presStyleCnt="3">
        <dgm:presLayoutVars>
          <dgm:bulletEnabled val="1"/>
        </dgm:presLayoutVars>
      </dgm:prSet>
      <dgm:spPr/>
    </dgm:pt>
    <dgm:pt modelId="{84C5F030-4DD7-4F9B-9608-B561F0F3F954}" type="pres">
      <dgm:prSet presAssocID="{D9E06008-D8C9-42F8-BD09-99ECF388F80D}" presName="FourConn_3-4" presStyleLbl="fgAccFollowNode1" presStyleIdx="2" presStyleCnt="3">
        <dgm:presLayoutVars>
          <dgm:bulletEnabled val="1"/>
        </dgm:presLayoutVars>
      </dgm:prSet>
      <dgm:spPr/>
    </dgm:pt>
    <dgm:pt modelId="{2D91A2C0-D094-4EFE-83E3-3D72815BC7AB}" type="pres">
      <dgm:prSet presAssocID="{D9E06008-D8C9-42F8-BD09-99ECF388F80D}" presName="FourNodes_1_text" presStyleLbl="node1" presStyleIdx="3" presStyleCnt="4">
        <dgm:presLayoutVars>
          <dgm:bulletEnabled val="1"/>
        </dgm:presLayoutVars>
      </dgm:prSet>
      <dgm:spPr/>
    </dgm:pt>
    <dgm:pt modelId="{6D95C74B-E702-4BD1-B0BE-505770231BF7}" type="pres">
      <dgm:prSet presAssocID="{D9E06008-D8C9-42F8-BD09-99ECF388F80D}" presName="FourNodes_2_text" presStyleLbl="node1" presStyleIdx="3" presStyleCnt="4">
        <dgm:presLayoutVars>
          <dgm:bulletEnabled val="1"/>
        </dgm:presLayoutVars>
      </dgm:prSet>
      <dgm:spPr/>
    </dgm:pt>
    <dgm:pt modelId="{AAE464EC-38B4-44C6-9ECE-2A14737B9041}" type="pres">
      <dgm:prSet presAssocID="{D9E06008-D8C9-42F8-BD09-99ECF388F80D}" presName="FourNodes_3_text" presStyleLbl="node1" presStyleIdx="3" presStyleCnt="4">
        <dgm:presLayoutVars>
          <dgm:bulletEnabled val="1"/>
        </dgm:presLayoutVars>
      </dgm:prSet>
      <dgm:spPr/>
    </dgm:pt>
    <dgm:pt modelId="{F6EB4133-AAC3-47BE-898C-8D65647E083F}" type="pres">
      <dgm:prSet presAssocID="{D9E06008-D8C9-42F8-BD09-99ECF388F80D}" presName="FourNodes_4_text" presStyleLbl="node1" presStyleIdx="3" presStyleCnt="4">
        <dgm:presLayoutVars>
          <dgm:bulletEnabled val="1"/>
        </dgm:presLayoutVars>
      </dgm:prSet>
      <dgm:spPr/>
    </dgm:pt>
  </dgm:ptLst>
  <dgm:cxnLst>
    <dgm:cxn modelId="{EFBF9624-C859-4304-A789-4C674C75CF32}" type="presOf" srcId="{1ED6A69F-DA63-4071-8B48-D29010254BA8}" destId="{8283C4D8-6945-40F9-80D3-5EB1348ADEC4}" srcOrd="0" destOrd="0" presId="urn:microsoft.com/office/officeart/2005/8/layout/vProcess5"/>
    <dgm:cxn modelId="{34102539-1E44-4144-B688-5FD0B0D3D10E}" type="presOf" srcId="{5EFCF9A6-51DE-4C01-816C-82C48E75B0CB}" destId="{EA171BA2-FBAD-4A2E-970E-7FC675471988}" srcOrd="0" destOrd="0" presId="urn:microsoft.com/office/officeart/2005/8/layout/vProcess5"/>
    <dgm:cxn modelId="{91903A5D-4062-4A22-A769-C55233041A37}" type="presOf" srcId="{027EE26A-20D3-4078-9455-A7622BA029E8}" destId="{34CF0859-FEFA-4732-BDE0-09B61EBAEE30}" srcOrd="0" destOrd="0" presId="urn:microsoft.com/office/officeart/2005/8/layout/vProcess5"/>
    <dgm:cxn modelId="{B101EF61-6968-4B58-BD09-6D33F08AA726}" type="presOf" srcId="{DDC8E81F-8777-4214-BC98-E17FACFA16BD}" destId="{84C5F030-4DD7-4F9B-9608-B561F0F3F954}" srcOrd="0" destOrd="0" presId="urn:microsoft.com/office/officeart/2005/8/layout/vProcess5"/>
    <dgm:cxn modelId="{1E419B66-F328-4115-BF7D-62F2E69BB79A}" srcId="{D9E06008-D8C9-42F8-BD09-99ECF388F80D}" destId="{1F5890B5-228F-4DC5-868A-8BDB03268B45}" srcOrd="3" destOrd="0" parTransId="{815DF235-25DD-45BA-BB9D-DE14428FBF84}" sibTransId="{24D3382C-7F65-412B-8996-1683D854F3AA}"/>
    <dgm:cxn modelId="{979EC64C-8D62-4D3B-8788-B9B02D8ECA56}" type="presOf" srcId="{9CEEFBD1-2FD9-4F83-9DA8-F5C252A096D6}" destId="{6F0DEF32-7A0A-44CD-A36B-CC73AF5B694D}" srcOrd="0" destOrd="0" presId="urn:microsoft.com/office/officeart/2005/8/layout/vProcess5"/>
    <dgm:cxn modelId="{4F3ED66D-C7C8-42E3-B8EC-F6D516823B49}" srcId="{D9E06008-D8C9-42F8-BD09-99ECF388F80D}" destId="{027EE26A-20D3-4078-9455-A7622BA029E8}" srcOrd="0" destOrd="0" parTransId="{1D970C1A-1688-4E7B-9D48-96EA4F3AAFA6}" sibTransId="{1ED6A69F-DA63-4071-8B48-D29010254BA8}"/>
    <dgm:cxn modelId="{386C856F-6E1E-42C3-BCCE-679E5D80058B}" type="presOf" srcId="{027EE26A-20D3-4078-9455-A7622BA029E8}" destId="{2D91A2C0-D094-4EFE-83E3-3D72815BC7AB}" srcOrd="1" destOrd="0" presId="urn:microsoft.com/office/officeart/2005/8/layout/vProcess5"/>
    <dgm:cxn modelId="{1F15F854-AC85-4670-AC94-16894B0EC978}" type="presOf" srcId="{5EFCF9A6-51DE-4C01-816C-82C48E75B0CB}" destId="{6D95C74B-E702-4BD1-B0BE-505770231BF7}" srcOrd="1" destOrd="0" presId="urn:microsoft.com/office/officeart/2005/8/layout/vProcess5"/>
    <dgm:cxn modelId="{9163A287-8796-444D-B9B5-60DE7C9B6835}" type="presOf" srcId="{1F5890B5-228F-4DC5-868A-8BDB03268B45}" destId="{F6EB4133-AAC3-47BE-898C-8D65647E083F}" srcOrd="1" destOrd="0" presId="urn:microsoft.com/office/officeart/2005/8/layout/vProcess5"/>
    <dgm:cxn modelId="{1B318C88-AC1E-4821-9481-C02086F39BF1}" srcId="{D9E06008-D8C9-42F8-BD09-99ECF388F80D}" destId="{5EFCF9A6-51DE-4C01-816C-82C48E75B0CB}" srcOrd="1" destOrd="0" parTransId="{8C28C3B0-B5AA-4DCA-BAB5-04757259F014}" sibTransId="{7A849265-2C04-4F25-BA7D-E2970F93D475}"/>
    <dgm:cxn modelId="{F7E8F8AE-1387-4EF6-83DA-587789D15C33}" type="presOf" srcId="{D9E06008-D8C9-42F8-BD09-99ECF388F80D}" destId="{8C12FA0A-EB95-4105-8185-A8A8BF2990D1}" srcOrd="0" destOrd="0" presId="urn:microsoft.com/office/officeart/2005/8/layout/vProcess5"/>
    <dgm:cxn modelId="{C699B8B8-2023-4746-AC75-8FCAB39BC946}" type="presOf" srcId="{9CEEFBD1-2FD9-4F83-9DA8-F5C252A096D6}" destId="{AAE464EC-38B4-44C6-9ECE-2A14737B9041}" srcOrd="1" destOrd="0" presId="urn:microsoft.com/office/officeart/2005/8/layout/vProcess5"/>
    <dgm:cxn modelId="{9CD696C1-C393-4D40-AC18-97055F550D3A}" type="presOf" srcId="{7A849265-2C04-4F25-BA7D-E2970F93D475}" destId="{7A42C741-4393-4481-84A0-7F0B99DD9A02}" srcOrd="0" destOrd="0" presId="urn:microsoft.com/office/officeart/2005/8/layout/vProcess5"/>
    <dgm:cxn modelId="{6E9ED8E8-1CD7-4329-96C7-EE5B3DFB04B4}" type="presOf" srcId="{1F5890B5-228F-4DC5-868A-8BDB03268B45}" destId="{1A306BFC-BAD4-4A1E-A53F-20F2BD207F25}" srcOrd="0" destOrd="0" presId="urn:microsoft.com/office/officeart/2005/8/layout/vProcess5"/>
    <dgm:cxn modelId="{568FC9EC-BB10-4359-A5A2-BD651F5008E1}" srcId="{D9E06008-D8C9-42F8-BD09-99ECF388F80D}" destId="{9CEEFBD1-2FD9-4F83-9DA8-F5C252A096D6}" srcOrd="2" destOrd="0" parTransId="{B000472F-AFEC-4F5F-B8A3-8C9E56D56A2E}" sibTransId="{DDC8E81F-8777-4214-BC98-E17FACFA16BD}"/>
    <dgm:cxn modelId="{FBB09A90-D851-48F0-BC69-C0C57A9594D8}" type="presParOf" srcId="{8C12FA0A-EB95-4105-8185-A8A8BF2990D1}" destId="{09CD64BA-BA84-431F-BDE9-C019C2240FA3}" srcOrd="0" destOrd="0" presId="urn:microsoft.com/office/officeart/2005/8/layout/vProcess5"/>
    <dgm:cxn modelId="{BFAF077D-5EBF-4F60-9BE6-20A02F19C666}" type="presParOf" srcId="{8C12FA0A-EB95-4105-8185-A8A8BF2990D1}" destId="{34CF0859-FEFA-4732-BDE0-09B61EBAEE30}" srcOrd="1" destOrd="0" presId="urn:microsoft.com/office/officeart/2005/8/layout/vProcess5"/>
    <dgm:cxn modelId="{7DA2BB1E-826C-4D3D-A80E-618E82D38DDA}" type="presParOf" srcId="{8C12FA0A-EB95-4105-8185-A8A8BF2990D1}" destId="{EA171BA2-FBAD-4A2E-970E-7FC675471988}" srcOrd="2" destOrd="0" presId="urn:microsoft.com/office/officeart/2005/8/layout/vProcess5"/>
    <dgm:cxn modelId="{C855D2D9-CE2B-459A-8B27-9050410AB788}" type="presParOf" srcId="{8C12FA0A-EB95-4105-8185-A8A8BF2990D1}" destId="{6F0DEF32-7A0A-44CD-A36B-CC73AF5B694D}" srcOrd="3" destOrd="0" presId="urn:microsoft.com/office/officeart/2005/8/layout/vProcess5"/>
    <dgm:cxn modelId="{6BC62518-153F-4946-9F38-F27A4FF96B23}" type="presParOf" srcId="{8C12FA0A-EB95-4105-8185-A8A8BF2990D1}" destId="{1A306BFC-BAD4-4A1E-A53F-20F2BD207F25}" srcOrd="4" destOrd="0" presId="urn:microsoft.com/office/officeart/2005/8/layout/vProcess5"/>
    <dgm:cxn modelId="{9FF59ED2-D1B0-4A03-8F7C-A43E4988555F}" type="presParOf" srcId="{8C12FA0A-EB95-4105-8185-A8A8BF2990D1}" destId="{8283C4D8-6945-40F9-80D3-5EB1348ADEC4}" srcOrd="5" destOrd="0" presId="urn:microsoft.com/office/officeart/2005/8/layout/vProcess5"/>
    <dgm:cxn modelId="{4935E5DB-A1C9-4BE8-A5E0-B2C5F996E75A}" type="presParOf" srcId="{8C12FA0A-EB95-4105-8185-A8A8BF2990D1}" destId="{7A42C741-4393-4481-84A0-7F0B99DD9A02}" srcOrd="6" destOrd="0" presId="urn:microsoft.com/office/officeart/2005/8/layout/vProcess5"/>
    <dgm:cxn modelId="{E6E1C680-080F-4669-98EE-CA6F7EF0D84A}" type="presParOf" srcId="{8C12FA0A-EB95-4105-8185-A8A8BF2990D1}" destId="{84C5F030-4DD7-4F9B-9608-B561F0F3F954}" srcOrd="7" destOrd="0" presId="urn:microsoft.com/office/officeart/2005/8/layout/vProcess5"/>
    <dgm:cxn modelId="{C74D8EED-8892-47BC-81F7-C1F13DC245CE}" type="presParOf" srcId="{8C12FA0A-EB95-4105-8185-A8A8BF2990D1}" destId="{2D91A2C0-D094-4EFE-83E3-3D72815BC7AB}" srcOrd="8" destOrd="0" presId="urn:microsoft.com/office/officeart/2005/8/layout/vProcess5"/>
    <dgm:cxn modelId="{96C51C71-677A-468D-938D-F7916B9FDE7A}" type="presParOf" srcId="{8C12FA0A-EB95-4105-8185-A8A8BF2990D1}" destId="{6D95C74B-E702-4BD1-B0BE-505770231BF7}" srcOrd="9" destOrd="0" presId="urn:microsoft.com/office/officeart/2005/8/layout/vProcess5"/>
    <dgm:cxn modelId="{51564D46-5C04-40B2-8FC8-623AA1FD6D36}" type="presParOf" srcId="{8C12FA0A-EB95-4105-8185-A8A8BF2990D1}" destId="{AAE464EC-38B4-44C6-9ECE-2A14737B9041}" srcOrd="10" destOrd="0" presId="urn:microsoft.com/office/officeart/2005/8/layout/vProcess5"/>
    <dgm:cxn modelId="{2AA76DFA-F895-4A8C-9EC4-949F20CDD5EE}" type="presParOf" srcId="{8C12FA0A-EB95-4105-8185-A8A8BF2990D1}" destId="{F6EB4133-AAC3-47BE-898C-8D65647E083F}"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259FD-8E13-4B27-A2F0-BCDC9BB1EDCC}">
      <dsp:nvSpPr>
        <dsp:cNvPr id="0" name=""/>
        <dsp:cNvSpPr/>
      </dsp:nvSpPr>
      <dsp:spPr>
        <a:xfrm>
          <a:off x="3080" y="1216115"/>
          <a:ext cx="2199649" cy="139677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46F35A-17EE-4DCE-8DCB-9E67BEE9F892}">
      <dsp:nvSpPr>
        <dsp:cNvPr id="0" name=""/>
        <dsp:cNvSpPr/>
      </dsp:nvSpPr>
      <dsp:spPr>
        <a:xfrm>
          <a:off x="247486" y="144830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TW" altLang="en-US" sz="2300" kern="1200" dirty="0">
              <a:latin typeface="微軟正黑體" panose="020B0604030504040204" pitchFamily="34" charset="-120"/>
              <a:ea typeface="微軟正黑體" panose="020B0604030504040204" pitchFamily="34" charset="-120"/>
            </a:rPr>
            <a:t>概念說明</a:t>
          </a:r>
          <a:endParaRPr lang="en-US" sz="2300" kern="1200" dirty="0">
            <a:latin typeface="微軟正黑體" panose="020B0604030504040204" pitchFamily="34" charset="-120"/>
            <a:ea typeface="微軟正黑體" panose="020B0604030504040204" pitchFamily="34" charset="-120"/>
          </a:endParaRPr>
        </a:p>
      </dsp:txBody>
      <dsp:txXfrm>
        <a:off x="288396" y="1489210"/>
        <a:ext cx="2117829" cy="1314957"/>
      </dsp:txXfrm>
    </dsp:sp>
    <dsp:sp modelId="{CF1DE919-E8B3-4C77-8D03-D573E0B02467}">
      <dsp:nvSpPr>
        <dsp:cNvPr id="0" name=""/>
        <dsp:cNvSpPr/>
      </dsp:nvSpPr>
      <dsp:spPr>
        <a:xfrm>
          <a:off x="2691541" y="1216115"/>
          <a:ext cx="2199649" cy="139677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17BB03-A2A5-46EF-8031-639695DD22BD}">
      <dsp:nvSpPr>
        <dsp:cNvPr id="0" name=""/>
        <dsp:cNvSpPr/>
      </dsp:nvSpPr>
      <dsp:spPr>
        <a:xfrm>
          <a:off x="2935947" y="144830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TW" altLang="en-US" sz="2300" kern="1200" dirty="0">
              <a:latin typeface="微軟正黑體" panose="020B0604030504040204" pitchFamily="34" charset="-120"/>
              <a:ea typeface="微軟正黑體" panose="020B0604030504040204" pitchFamily="34" charset="-120"/>
            </a:rPr>
            <a:t>研究過程</a:t>
          </a:r>
          <a:endParaRPr lang="en-US" altLang="zh-TW" sz="2300" kern="1200" dirty="0">
            <a:latin typeface="微軟正黑體" panose="020B0604030504040204" pitchFamily="34" charset="-120"/>
            <a:ea typeface="微軟正黑體" panose="020B0604030504040204" pitchFamily="34" charset="-120"/>
          </a:endParaRPr>
        </a:p>
        <a:p>
          <a:pPr marL="0" lvl="0" indent="0" algn="ctr" defTabSz="1022350">
            <a:lnSpc>
              <a:spcPct val="90000"/>
            </a:lnSpc>
            <a:spcBef>
              <a:spcPct val="0"/>
            </a:spcBef>
            <a:spcAft>
              <a:spcPct val="35000"/>
            </a:spcAft>
            <a:buNone/>
          </a:pPr>
          <a:r>
            <a:rPr lang="zh-TW" altLang="en-US" sz="2300" kern="1200" dirty="0">
              <a:latin typeface="微軟正黑體" panose="020B0604030504040204" pitchFamily="34" charset="-120"/>
              <a:ea typeface="微軟正黑體" panose="020B0604030504040204" pitchFamily="34" charset="-120"/>
            </a:rPr>
            <a:t>解析</a:t>
          </a:r>
          <a:endParaRPr lang="en-US" sz="2300" kern="1200" dirty="0">
            <a:latin typeface="微軟正黑體" panose="020B0604030504040204" pitchFamily="34" charset="-120"/>
            <a:ea typeface="微軟正黑體" panose="020B0604030504040204" pitchFamily="34" charset="-120"/>
          </a:endParaRPr>
        </a:p>
      </dsp:txBody>
      <dsp:txXfrm>
        <a:off x="2976857" y="1489210"/>
        <a:ext cx="2117829" cy="1314957"/>
      </dsp:txXfrm>
    </dsp:sp>
    <dsp:sp modelId="{30E49824-5A65-4EE1-82D8-D36C8CFCFC19}">
      <dsp:nvSpPr>
        <dsp:cNvPr id="0" name=""/>
        <dsp:cNvSpPr/>
      </dsp:nvSpPr>
      <dsp:spPr>
        <a:xfrm>
          <a:off x="5380002" y="1216115"/>
          <a:ext cx="2199649" cy="139677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4D685-7830-471A-9179-5F6C24634F2F}">
      <dsp:nvSpPr>
        <dsp:cNvPr id="0" name=""/>
        <dsp:cNvSpPr/>
      </dsp:nvSpPr>
      <dsp:spPr>
        <a:xfrm>
          <a:off x="5624408" y="144830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微軟正黑體" panose="020B0604030504040204" pitchFamily="34" charset="-120"/>
              <a:ea typeface="微軟正黑體" panose="020B0604030504040204" pitchFamily="34" charset="-120"/>
            </a:rPr>
            <a:t>MLP</a:t>
          </a:r>
          <a:r>
            <a:rPr lang="zh-TW" sz="2300" kern="1200" dirty="0">
              <a:latin typeface="微軟正黑體" panose="020B0604030504040204" pitchFamily="34" charset="-120"/>
              <a:ea typeface="微軟正黑體" panose="020B0604030504040204" pitchFamily="34" charset="-120"/>
            </a:rPr>
            <a:t>分類器</a:t>
          </a:r>
          <a:endParaRPr lang="en-US" sz="2300" kern="1200" dirty="0">
            <a:latin typeface="微軟正黑體" panose="020B0604030504040204" pitchFamily="34" charset="-120"/>
            <a:ea typeface="微軟正黑體" panose="020B0604030504040204" pitchFamily="34" charset="-120"/>
          </a:endParaRPr>
        </a:p>
      </dsp:txBody>
      <dsp:txXfrm>
        <a:off x="5665318" y="1489210"/>
        <a:ext cx="2117829" cy="1314957"/>
      </dsp:txXfrm>
    </dsp:sp>
    <dsp:sp modelId="{2386CC19-4BBA-4CF8-B141-65AD9F8DE026}">
      <dsp:nvSpPr>
        <dsp:cNvPr id="0" name=""/>
        <dsp:cNvSpPr/>
      </dsp:nvSpPr>
      <dsp:spPr>
        <a:xfrm>
          <a:off x="8068463" y="1216115"/>
          <a:ext cx="2199649" cy="139677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1F440B-52D4-4D39-BBCB-4153D5652E08}">
      <dsp:nvSpPr>
        <dsp:cNvPr id="0" name=""/>
        <dsp:cNvSpPr/>
      </dsp:nvSpPr>
      <dsp:spPr>
        <a:xfrm>
          <a:off x="8312869" y="144830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latin typeface="微軟正黑體" panose="020B0604030504040204" pitchFamily="34" charset="-120"/>
              <a:ea typeface="微軟正黑體" panose="020B0604030504040204" pitchFamily="34" charset="-120"/>
            </a:rPr>
            <a:t>SVM</a:t>
          </a:r>
          <a:r>
            <a:rPr lang="zh-TW" sz="2300" kern="1200" dirty="0">
              <a:latin typeface="微軟正黑體" panose="020B0604030504040204" pitchFamily="34" charset="-120"/>
              <a:ea typeface="微軟正黑體" panose="020B0604030504040204" pitchFamily="34" charset="-120"/>
            </a:rPr>
            <a:t>模型</a:t>
          </a:r>
          <a:endParaRPr lang="en-US" sz="2300" kern="1200" dirty="0">
            <a:latin typeface="微軟正黑體" panose="020B0604030504040204" pitchFamily="34" charset="-120"/>
            <a:ea typeface="微軟正黑體" panose="020B0604030504040204" pitchFamily="34" charset="-120"/>
          </a:endParaRPr>
        </a:p>
      </dsp:txBody>
      <dsp:txXfrm>
        <a:off x="8353779" y="1489210"/>
        <a:ext cx="2117829" cy="13149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F0859-FEFA-4732-BDE0-09B61EBAEE30}">
      <dsp:nvSpPr>
        <dsp:cNvPr id="0" name=""/>
        <dsp:cNvSpPr/>
      </dsp:nvSpPr>
      <dsp:spPr>
        <a:xfrm>
          <a:off x="0" y="0"/>
          <a:ext cx="5348224" cy="13970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1.) </a:t>
          </a:r>
          <a:r>
            <a:rPr lang="zh-TW" altLang="en-US" sz="1800" kern="1200" dirty="0">
              <a:latin typeface="微軟正黑體" panose="020B0604030504040204" pitchFamily="34" charset="-120"/>
              <a:ea typeface="微軟正黑體" panose="020B0604030504040204" pitchFamily="34" charset="-120"/>
            </a:rPr>
            <a:t>讀取</a:t>
          </a:r>
          <a:endParaRPr lang="en-US" altLang="zh-TW" sz="1800" kern="1200" dirty="0">
            <a:latin typeface="微軟正黑體" panose="020B0604030504040204" pitchFamily="34" charset="-120"/>
            <a:ea typeface="微軟正黑體" panose="020B0604030504040204" pitchFamily="34" charset="-120"/>
          </a:endParaRPr>
        </a:p>
        <a:p>
          <a:pPr marL="0" lvl="0" indent="0" algn="l" defTabSz="800100">
            <a:lnSpc>
              <a:spcPct val="90000"/>
            </a:lnSpc>
            <a:spcBef>
              <a:spcPct val="0"/>
            </a:spcBef>
            <a:spcAft>
              <a:spcPct val="35000"/>
            </a:spcAft>
            <a:buNone/>
          </a:pPr>
          <a:r>
            <a:rPr lang="zh-TW" altLang="zh-TW" sz="1800" kern="1200" dirty="0">
              <a:latin typeface="微軟正黑體" panose="020B0604030504040204" pitchFamily="34" charset="-120"/>
              <a:ea typeface="微軟正黑體" panose="020B0604030504040204" pitchFamily="34" charset="-120"/>
            </a:rPr>
            <a:t>讀取電路板的圖像數據</a:t>
          </a:r>
          <a:r>
            <a:rPr lang="zh-TW" altLang="en-US" sz="1800" kern="1200" dirty="0">
              <a:latin typeface="微軟正黑體" panose="020B0604030504040204" pitchFamily="34" charset="-120"/>
              <a:ea typeface="微軟正黑體" panose="020B0604030504040204" pitchFamily="34" charset="-120"/>
            </a:rPr>
            <a:t>。</a:t>
          </a:r>
          <a:endParaRPr lang="en-US" sz="1800" kern="1200" dirty="0">
            <a:latin typeface="微軟正黑體" panose="020B0604030504040204" pitchFamily="34" charset="-120"/>
            <a:ea typeface="微軟正黑體" panose="020B0604030504040204" pitchFamily="34" charset="-120"/>
          </a:endParaRPr>
        </a:p>
      </dsp:txBody>
      <dsp:txXfrm>
        <a:off x="40917" y="40917"/>
        <a:ext cx="3722705" cy="1315166"/>
      </dsp:txXfrm>
    </dsp:sp>
    <dsp:sp modelId="{EA171BA2-FBAD-4A2E-970E-7FC675471988}">
      <dsp:nvSpPr>
        <dsp:cNvPr id="0" name=""/>
        <dsp:cNvSpPr/>
      </dsp:nvSpPr>
      <dsp:spPr>
        <a:xfrm>
          <a:off x="447913" y="1651000"/>
          <a:ext cx="5348224" cy="13970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2.) </a:t>
          </a:r>
          <a:r>
            <a:rPr lang="zh-TW" altLang="zh-TW" sz="1800" kern="1200" dirty="0">
              <a:latin typeface="微軟正黑體" panose="020B0604030504040204" pitchFamily="34" charset="-120"/>
              <a:ea typeface="微軟正黑體" panose="020B0604030504040204" pitchFamily="34" charset="-120"/>
            </a:rPr>
            <a:t>預處理</a:t>
          </a:r>
          <a:endParaRPr lang="en-US" altLang="zh-TW" sz="1800" kern="1200" dirty="0">
            <a:latin typeface="微軟正黑體" panose="020B0604030504040204" pitchFamily="34" charset="-120"/>
            <a:ea typeface="微軟正黑體" panose="020B0604030504040204" pitchFamily="34" charset="-120"/>
          </a:endParaRPr>
        </a:p>
        <a:p>
          <a:pPr marL="0" lvl="0" indent="0" algn="l" defTabSz="800100">
            <a:lnSpc>
              <a:spcPct val="90000"/>
            </a:lnSpc>
            <a:spcBef>
              <a:spcPct val="0"/>
            </a:spcBef>
            <a:spcAft>
              <a:spcPct val="35000"/>
            </a:spcAft>
            <a:buNone/>
          </a:pPr>
          <a:r>
            <a:rPr lang="zh-TW" altLang="en-US" sz="1800" kern="1200" dirty="0">
              <a:latin typeface="微軟正黑體" panose="020B0604030504040204" pitchFamily="34" charset="-120"/>
              <a:ea typeface="微軟正黑體" panose="020B0604030504040204" pitchFamily="34" charset="-120"/>
            </a:rPr>
            <a:t>使用高斯濾波、邊緣強化、二值化，</a:t>
          </a:r>
          <a:endParaRPr lang="en-US" altLang="zh-TW" sz="1800" kern="1200" dirty="0">
            <a:latin typeface="微軟正黑體" panose="020B0604030504040204" pitchFamily="34" charset="-120"/>
            <a:ea typeface="微軟正黑體" panose="020B0604030504040204" pitchFamily="34" charset="-120"/>
          </a:endParaRPr>
        </a:p>
        <a:p>
          <a:pPr marL="0" lvl="0" indent="0" algn="l" defTabSz="800100">
            <a:lnSpc>
              <a:spcPct val="90000"/>
            </a:lnSpc>
            <a:spcBef>
              <a:spcPct val="0"/>
            </a:spcBef>
            <a:spcAft>
              <a:spcPct val="35000"/>
            </a:spcAft>
            <a:buNone/>
          </a:pPr>
          <a:r>
            <a:rPr lang="zh-TW" altLang="en-US" sz="1800" kern="1200" dirty="0">
              <a:latin typeface="微軟正黑體" panose="020B0604030504040204" pitchFamily="34" charset="-120"/>
              <a:ea typeface="微軟正黑體" panose="020B0604030504040204" pitchFamily="34" charset="-120"/>
            </a:rPr>
            <a:t>以改善圖像質量。</a:t>
          </a:r>
          <a:endParaRPr lang="en-US" sz="1800" kern="1200" dirty="0">
            <a:latin typeface="微軟正黑體" panose="020B0604030504040204" pitchFamily="34" charset="-120"/>
            <a:ea typeface="微軟正黑體" panose="020B0604030504040204" pitchFamily="34" charset="-120"/>
          </a:endParaRPr>
        </a:p>
      </dsp:txBody>
      <dsp:txXfrm>
        <a:off x="488830" y="1691917"/>
        <a:ext cx="3910426" cy="1315166"/>
      </dsp:txXfrm>
    </dsp:sp>
    <dsp:sp modelId="{6F0DEF32-7A0A-44CD-A36B-CC73AF5B694D}">
      <dsp:nvSpPr>
        <dsp:cNvPr id="0" name=""/>
        <dsp:cNvSpPr/>
      </dsp:nvSpPr>
      <dsp:spPr>
        <a:xfrm>
          <a:off x="889142" y="3302000"/>
          <a:ext cx="5348224" cy="13970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3.) </a:t>
          </a:r>
          <a:r>
            <a:rPr lang="zh-TW" altLang="en-US" sz="1800" kern="1200" dirty="0">
              <a:latin typeface="微軟正黑體" panose="020B0604030504040204" pitchFamily="34" charset="-120"/>
              <a:ea typeface="微軟正黑體" panose="020B0604030504040204" pitchFamily="34" charset="-120"/>
            </a:rPr>
            <a:t>形態學處理</a:t>
          </a:r>
          <a:endParaRPr lang="en-US" altLang="zh-TW" sz="1800" kern="1200" dirty="0">
            <a:latin typeface="微軟正黑體" panose="020B0604030504040204" pitchFamily="34" charset="-120"/>
            <a:ea typeface="微軟正黑體" panose="020B0604030504040204" pitchFamily="34" charset="-120"/>
          </a:endParaRPr>
        </a:p>
        <a:p>
          <a:pPr marL="0" lvl="0" indent="0" algn="l" defTabSz="800100">
            <a:lnSpc>
              <a:spcPct val="90000"/>
            </a:lnSpc>
            <a:spcBef>
              <a:spcPct val="0"/>
            </a:spcBef>
            <a:spcAft>
              <a:spcPct val="35000"/>
            </a:spcAft>
            <a:buNone/>
          </a:pPr>
          <a:r>
            <a:rPr lang="zh-TW" altLang="en-US" sz="1800" kern="1200" dirty="0">
              <a:latin typeface="微軟正黑體" panose="020B0604030504040204" pitchFamily="34" charset="-120"/>
              <a:ea typeface="微軟正黑體" panose="020B0604030504040204" pitchFamily="34" charset="-120"/>
            </a:rPr>
            <a:t>使用</a:t>
          </a:r>
          <a:r>
            <a:rPr lang="zh-TW" altLang="zh-TW" sz="1800" kern="1200" dirty="0">
              <a:latin typeface="微軟正黑體" panose="020B0604030504040204" pitchFamily="34" charset="-120"/>
              <a:ea typeface="微軟正黑體" panose="020B0604030504040204" pitchFamily="34" charset="-120"/>
            </a:rPr>
            <a:t>膨脹、侵蝕等</a:t>
          </a:r>
          <a:r>
            <a:rPr lang="zh-TW" altLang="en-US" sz="1800" kern="1200" dirty="0">
              <a:latin typeface="微軟正黑體" panose="020B0604030504040204" pitchFamily="34" charset="-120"/>
              <a:ea typeface="微軟正黑體" panose="020B0604030504040204" pitchFamily="34" charset="-120"/>
            </a:rPr>
            <a:t>，</a:t>
          </a:r>
          <a:endParaRPr lang="en-US" altLang="zh-TW" sz="1800" kern="1200" dirty="0">
            <a:latin typeface="微軟正黑體" panose="020B0604030504040204" pitchFamily="34" charset="-120"/>
            <a:ea typeface="微軟正黑體" panose="020B0604030504040204" pitchFamily="34" charset="-120"/>
          </a:endParaRPr>
        </a:p>
        <a:p>
          <a:pPr marL="0" lvl="0" indent="0" algn="l" defTabSz="800100">
            <a:lnSpc>
              <a:spcPct val="90000"/>
            </a:lnSpc>
            <a:spcBef>
              <a:spcPct val="0"/>
            </a:spcBef>
            <a:spcAft>
              <a:spcPct val="35000"/>
            </a:spcAft>
            <a:buNone/>
          </a:pPr>
          <a:r>
            <a:rPr lang="zh-TW" altLang="zh-TW" sz="1800" kern="1200" dirty="0">
              <a:latin typeface="微軟正黑體" panose="020B0604030504040204" pitchFamily="34" charset="-120"/>
              <a:ea typeface="微軟正黑體" panose="020B0604030504040204" pitchFamily="34" charset="-120"/>
            </a:rPr>
            <a:t>消除噪聲並突顯目標特徵。</a:t>
          </a:r>
          <a:endParaRPr lang="en-US" sz="1800" kern="1200" dirty="0">
            <a:latin typeface="微軟正黑體" panose="020B0604030504040204" pitchFamily="34" charset="-120"/>
            <a:ea typeface="微軟正黑體" panose="020B0604030504040204" pitchFamily="34" charset="-120"/>
          </a:endParaRPr>
        </a:p>
      </dsp:txBody>
      <dsp:txXfrm>
        <a:off x="930059" y="3342917"/>
        <a:ext cx="3917111" cy="1315166"/>
      </dsp:txXfrm>
    </dsp:sp>
    <dsp:sp modelId="{1A306BFC-BAD4-4A1E-A53F-20F2BD207F25}">
      <dsp:nvSpPr>
        <dsp:cNvPr id="0" name=""/>
        <dsp:cNvSpPr/>
      </dsp:nvSpPr>
      <dsp:spPr>
        <a:xfrm>
          <a:off x="1337055" y="4952999"/>
          <a:ext cx="5348224" cy="13970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微軟正黑體" panose="020B0604030504040204" pitchFamily="34" charset="-120"/>
              <a:ea typeface="微軟正黑體" panose="020B0604030504040204" pitchFamily="34" charset="-120"/>
            </a:rPr>
            <a:t>4.) </a:t>
          </a:r>
          <a:r>
            <a:rPr lang="zh-TW" altLang="en-US" sz="1800" kern="1200" dirty="0">
              <a:latin typeface="微軟正黑體" panose="020B0604030504040204" pitchFamily="34" charset="-120"/>
              <a:ea typeface="微軟正黑體" panose="020B0604030504040204" pitchFamily="34" charset="-120"/>
            </a:rPr>
            <a:t>檢測 及 結果顯示</a:t>
          </a:r>
          <a:r>
            <a:rPr lang="en-US" altLang="en-US" sz="1800" kern="1200" dirty="0">
              <a:latin typeface="微軟正黑體" panose="020B0604030504040204" pitchFamily="34" charset="-120"/>
              <a:ea typeface="微軟正黑體" panose="020B0604030504040204" pitchFamily="34" charset="-120"/>
            </a:rPr>
            <a:t>+</a:t>
          </a:r>
          <a:r>
            <a:rPr lang="zh-TW" altLang="en-US" sz="1800" kern="1200" dirty="0">
              <a:latin typeface="微軟正黑體" panose="020B0604030504040204" pitchFamily="34" charset="-120"/>
              <a:ea typeface="微軟正黑體" panose="020B0604030504040204" pitchFamily="34" charset="-120"/>
            </a:rPr>
            <a:t>保存</a:t>
          </a:r>
          <a:endParaRPr lang="en-US" altLang="zh-TW" sz="1800" kern="1200" dirty="0">
            <a:latin typeface="微軟正黑體" panose="020B0604030504040204" pitchFamily="34" charset="-120"/>
            <a:ea typeface="微軟正黑體" panose="020B0604030504040204" pitchFamily="34" charset="-120"/>
          </a:endParaRPr>
        </a:p>
        <a:p>
          <a:pPr marL="0" lvl="0" indent="0" algn="l" defTabSz="800100">
            <a:lnSpc>
              <a:spcPct val="90000"/>
            </a:lnSpc>
            <a:spcBef>
              <a:spcPct val="0"/>
            </a:spcBef>
            <a:spcAft>
              <a:spcPct val="35000"/>
            </a:spcAft>
            <a:buNone/>
          </a:pPr>
          <a:r>
            <a:rPr lang="zh-TW" altLang="zh-TW" sz="1800" kern="1200" dirty="0">
              <a:latin typeface="微軟正黑體" panose="020B0604030504040204" pitchFamily="34" charset="-120"/>
              <a:ea typeface="微軟正黑體" panose="020B0604030504040204" pitchFamily="34" charset="-120"/>
            </a:rPr>
            <a:t>應用</a:t>
          </a:r>
          <a:r>
            <a:rPr lang="en-US" altLang="zh-TW" sz="1800" kern="1200" dirty="0">
              <a:latin typeface="微軟正黑體" panose="020B0604030504040204" pitchFamily="34" charset="-120"/>
              <a:ea typeface="微軟正黑體" panose="020B0604030504040204" pitchFamily="34" charset="-120"/>
            </a:rPr>
            <a:t>MLP</a:t>
          </a:r>
          <a:r>
            <a:rPr lang="zh-TW" altLang="en-US" sz="1800" kern="1200" dirty="0">
              <a:latin typeface="微軟正黑體" panose="020B0604030504040204" pitchFamily="34" charset="-120"/>
              <a:ea typeface="微軟正黑體" panose="020B0604030504040204" pitchFamily="34" charset="-120"/>
            </a:rPr>
            <a:t>多層感知器</a:t>
          </a:r>
          <a:r>
            <a:rPr lang="zh-TW" altLang="zh-TW" sz="1800" kern="1200">
              <a:latin typeface="微軟正黑體" panose="020B0604030504040204" pitchFamily="34" charset="-120"/>
              <a:ea typeface="微軟正黑體" panose="020B0604030504040204" pitchFamily="34" charset="-120"/>
            </a:rPr>
            <a:t>來檢測瑕疵</a:t>
          </a:r>
          <a:r>
            <a:rPr lang="zh-TW" altLang="en-US" sz="1800" kern="1200" dirty="0">
              <a:latin typeface="微軟正黑體" panose="020B0604030504040204" pitchFamily="34" charset="-120"/>
              <a:ea typeface="微軟正黑體" panose="020B0604030504040204" pitchFamily="34" charset="-120"/>
            </a:rPr>
            <a:t>，</a:t>
          </a:r>
          <a:endParaRPr lang="en-US" altLang="zh-TW" sz="1800" kern="1200" dirty="0">
            <a:latin typeface="微軟正黑體" panose="020B0604030504040204" pitchFamily="34" charset="-120"/>
            <a:ea typeface="微軟正黑體" panose="020B0604030504040204" pitchFamily="34" charset="-120"/>
          </a:endParaRPr>
        </a:p>
        <a:p>
          <a:pPr marL="0" lvl="0" indent="0" algn="l" defTabSz="800100">
            <a:lnSpc>
              <a:spcPct val="90000"/>
            </a:lnSpc>
            <a:spcBef>
              <a:spcPct val="0"/>
            </a:spcBef>
            <a:spcAft>
              <a:spcPct val="35000"/>
            </a:spcAft>
            <a:buNone/>
          </a:pPr>
          <a:r>
            <a:rPr lang="zh-TW" altLang="en-US" sz="1800" kern="1200" dirty="0">
              <a:latin typeface="微軟正黑體" panose="020B0604030504040204" pitchFamily="34" charset="-120"/>
              <a:ea typeface="微軟正黑體" panose="020B0604030504040204" pitchFamily="34" charset="-120"/>
            </a:rPr>
            <a:t>並保存分析記錄。</a:t>
          </a:r>
          <a:endParaRPr lang="en-US" sz="1800" kern="1200" dirty="0">
            <a:latin typeface="微軟正黑體" panose="020B0604030504040204" pitchFamily="34" charset="-120"/>
            <a:ea typeface="微軟正黑體" panose="020B0604030504040204" pitchFamily="34" charset="-120"/>
          </a:endParaRPr>
        </a:p>
      </dsp:txBody>
      <dsp:txXfrm>
        <a:off x="1377972" y="4993916"/>
        <a:ext cx="3910426" cy="1315166"/>
      </dsp:txXfrm>
    </dsp:sp>
    <dsp:sp modelId="{8283C4D8-6945-40F9-80D3-5EB1348ADEC4}">
      <dsp:nvSpPr>
        <dsp:cNvPr id="0" name=""/>
        <dsp:cNvSpPr/>
      </dsp:nvSpPr>
      <dsp:spPr>
        <a:xfrm>
          <a:off x="4440174" y="1069975"/>
          <a:ext cx="908050" cy="90805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644485" y="1069975"/>
        <a:ext cx="499428" cy="683308"/>
      </dsp:txXfrm>
    </dsp:sp>
    <dsp:sp modelId="{7A42C741-4393-4481-84A0-7F0B99DD9A02}">
      <dsp:nvSpPr>
        <dsp:cNvPr id="0" name=""/>
        <dsp:cNvSpPr/>
      </dsp:nvSpPr>
      <dsp:spPr>
        <a:xfrm>
          <a:off x="4888087" y="2720974"/>
          <a:ext cx="908050" cy="90805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092398" y="2720974"/>
        <a:ext cx="499428" cy="683308"/>
      </dsp:txXfrm>
    </dsp:sp>
    <dsp:sp modelId="{84C5F030-4DD7-4F9B-9608-B561F0F3F954}">
      <dsp:nvSpPr>
        <dsp:cNvPr id="0" name=""/>
        <dsp:cNvSpPr/>
      </dsp:nvSpPr>
      <dsp:spPr>
        <a:xfrm>
          <a:off x="5329316" y="4371975"/>
          <a:ext cx="908050" cy="908050"/>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533627" y="4371975"/>
        <a:ext cx="499428" cy="6833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軟正黑體" panose="020B0604030504040204" pitchFamily="34" charset="-120"/>
              </a:defRPr>
            </a:lvl1pPr>
          </a:lstStyle>
          <a:p>
            <a:endParaRPr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軟正黑體" panose="020B0604030504040204" pitchFamily="34" charset="-120"/>
              </a:defRPr>
            </a:lvl1pPr>
          </a:lstStyle>
          <a:p>
            <a:fld id="{2F5A5025-046F-4080-96F8-FAB29019717F}" type="datetimeFigureOut">
              <a:rPr lang="zh-TW" altLang="en-US" smtClean="0"/>
              <a:pPr/>
              <a:t>2023/6/2</a:t>
            </a:fld>
            <a:endParaRPr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軟正黑體" panose="020B0604030504040204" pitchFamily="34" charset="-120"/>
              </a:defRPr>
            </a:lvl1pPr>
          </a:lstStyle>
          <a:p>
            <a:endParaRPr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軟正黑體" panose="020B0604030504040204" pitchFamily="34" charset="-120"/>
              </a:defRPr>
            </a:lvl1pPr>
          </a:lstStyle>
          <a:p>
            <a:fld id="{0DA5F543-7FD9-4085-A36D-22AF4AA3A74F}" type="slidenum">
              <a:rPr lang="zh-TW" altLang="en-US" smtClean="0"/>
              <a:pPr/>
              <a:t>‹#›</a:t>
            </a:fld>
            <a:endParaRPr lang="zh-TW" altLang="en-US" dirty="0"/>
          </a:p>
        </p:txBody>
      </p:sp>
    </p:spTree>
    <p:extLst>
      <p:ext uri="{BB962C8B-B14F-4D97-AF65-F5344CB8AC3E}">
        <p14:creationId xmlns:p14="http://schemas.microsoft.com/office/powerpoint/2010/main" val="257942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軟正黑體" panose="020B0604030504040204" pitchFamily="34" charset="-120"/>
        <a:ea typeface="+mn-ea"/>
        <a:cs typeface="+mn-cs"/>
      </a:defRPr>
    </a:lvl1pPr>
    <a:lvl2pPr marL="457200" algn="l" defTabSz="914400" rtl="0" eaLnBrk="1" latinLnBrk="0" hangingPunct="1">
      <a:defRPr sz="1200" kern="1200">
        <a:solidFill>
          <a:schemeClr val="tx1"/>
        </a:solidFill>
        <a:latin typeface="微軟正黑體" panose="020B0604030504040204" pitchFamily="34" charset="-120"/>
        <a:ea typeface="+mn-ea"/>
        <a:cs typeface="+mn-cs"/>
      </a:defRPr>
    </a:lvl2pPr>
    <a:lvl3pPr marL="914400" algn="l" defTabSz="914400" rtl="0" eaLnBrk="1" latinLnBrk="0" hangingPunct="1">
      <a:defRPr sz="1200" kern="1200">
        <a:solidFill>
          <a:schemeClr val="tx1"/>
        </a:solidFill>
        <a:latin typeface="微軟正黑體" panose="020B0604030504040204" pitchFamily="34" charset="-120"/>
        <a:ea typeface="+mn-ea"/>
        <a:cs typeface="+mn-cs"/>
      </a:defRPr>
    </a:lvl3pPr>
    <a:lvl4pPr marL="1371600" algn="l" defTabSz="914400" rtl="0" eaLnBrk="1" latinLnBrk="0" hangingPunct="1">
      <a:defRPr sz="1200" kern="1200">
        <a:solidFill>
          <a:schemeClr val="tx1"/>
        </a:solidFill>
        <a:latin typeface="微軟正黑體" panose="020B0604030504040204" pitchFamily="34" charset="-120"/>
        <a:ea typeface="+mn-ea"/>
        <a:cs typeface="+mn-cs"/>
      </a:defRPr>
    </a:lvl4pPr>
    <a:lvl5pPr marL="1828800" algn="l" defTabSz="914400" rtl="0" eaLnBrk="1" latinLnBrk="0" hangingPunct="1">
      <a:defRPr sz="1200" kern="1200">
        <a:solidFill>
          <a:schemeClr val="tx1"/>
        </a:solidFill>
        <a:latin typeface="微軟正黑體" panose="020B0604030504040204" pitchFamily="34" charset="-12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tackoverflow.com/questions/54181604/error-using-loss-curve-attribute-of-mlpclassifier-in-python"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微軟正黑體" panose="020B0604030504040204" pitchFamily="34" charset="-120"/>
                <a:ea typeface="微軟正黑體" panose="020B0604030504040204" pitchFamily="34" charset="-120"/>
              </a:rPr>
              <a:t>Setosa </a:t>
            </a:r>
            <a:r>
              <a:rPr lang="zh-TW" altLang="en-US" b="0" i="0" dirty="0">
                <a:solidFill>
                  <a:srgbClr val="202124"/>
                </a:solidFill>
                <a:effectLst/>
                <a:latin typeface="微軟正黑體" panose="020B0604030504040204" pitchFamily="34" charset="-120"/>
                <a:ea typeface="微軟正黑體" panose="020B0604030504040204" pitchFamily="34" charset="-120"/>
              </a:rPr>
              <a:t>山鳶尾</a:t>
            </a:r>
            <a:endParaRPr lang="en-US" altLang="zh-TW" b="0" i="0" dirty="0">
              <a:solidFill>
                <a:srgbClr val="202124"/>
              </a:solidFill>
              <a:effectLst/>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Versicolor </a:t>
            </a:r>
            <a:r>
              <a:rPr lang="zh-TW" altLang="en-US" b="0" i="0" dirty="0">
                <a:solidFill>
                  <a:srgbClr val="202124"/>
                </a:solidFill>
                <a:effectLst/>
                <a:latin typeface="微軟正黑體" panose="020B0604030504040204" pitchFamily="34" charset="-120"/>
                <a:ea typeface="微軟正黑體" panose="020B0604030504040204" pitchFamily="34" charset="-120"/>
              </a:rPr>
              <a:t>變色鳶尾</a:t>
            </a:r>
            <a:endParaRPr lang="en-US" altLang="zh-TW" b="0" i="0" dirty="0">
              <a:solidFill>
                <a:srgbClr val="202124"/>
              </a:solidFill>
              <a:effectLst/>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Virginica </a:t>
            </a:r>
            <a:r>
              <a:rPr lang="zh-TW" altLang="en-US" dirty="0">
                <a:latin typeface="微軟正黑體" panose="020B0604030504040204" pitchFamily="34" charset="-120"/>
                <a:ea typeface="微軟正黑體" panose="020B0604030504040204" pitchFamily="34" charset="-120"/>
              </a:rPr>
              <a:t>維吉尼亞鳶尾</a:t>
            </a: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1</a:t>
            </a:fld>
            <a:endParaRPr lang="zh-TW" altLang="en-US"/>
          </a:p>
        </p:txBody>
      </p:sp>
    </p:spTree>
    <p:extLst>
      <p:ext uri="{BB962C8B-B14F-4D97-AF65-F5344CB8AC3E}">
        <p14:creationId xmlns:p14="http://schemas.microsoft.com/office/powerpoint/2010/main" val="2992501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12</a:t>
            </a:fld>
            <a:endParaRPr lang="zh-TW" altLang="en-US"/>
          </a:p>
        </p:txBody>
      </p:sp>
    </p:spTree>
    <p:extLst>
      <p:ext uri="{BB962C8B-B14F-4D97-AF65-F5344CB8AC3E}">
        <p14:creationId xmlns:p14="http://schemas.microsoft.com/office/powerpoint/2010/main" val="3444551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13</a:t>
            </a:fld>
            <a:endParaRPr lang="zh-TW" altLang="en-US"/>
          </a:p>
        </p:txBody>
      </p:sp>
    </p:spTree>
    <p:extLst>
      <p:ext uri="{BB962C8B-B14F-4D97-AF65-F5344CB8AC3E}">
        <p14:creationId xmlns:p14="http://schemas.microsoft.com/office/powerpoint/2010/main" val="1867776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14</a:t>
            </a:fld>
            <a:endParaRPr lang="zh-TW" altLang="en-US"/>
          </a:p>
        </p:txBody>
      </p:sp>
    </p:spTree>
    <p:extLst>
      <p:ext uri="{BB962C8B-B14F-4D97-AF65-F5344CB8AC3E}">
        <p14:creationId xmlns:p14="http://schemas.microsoft.com/office/powerpoint/2010/main" val="317157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15</a:t>
            </a:fld>
            <a:endParaRPr lang="zh-TW" altLang="en-US"/>
          </a:p>
        </p:txBody>
      </p:sp>
    </p:spTree>
    <p:extLst>
      <p:ext uri="{BB962C8B-B14F-4D97-AF65-F5344CB8AC3E}">
        <p14:creationId xmlns:p14="http://schemas.microsoft.com/office/powerpoint/2010/main" val="173948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16</a:t>
            </a:fld>
            <a:endParaRPr lang="zh-TW" altLang="en-US"/>
          </a:p>
        </p:txBody>
      </p:sp>
    </p:spTree>
    <p:extLst>
      <p:ext uri="{BB962C8B-B14F-4D97-AF65-F5344CB8AC3E}">
        <p14:creationId xmlns:p14="http://schemas.microsoft.com/office/powerpoint/2010/main" val="851737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Assignment #2</a:t>
            </a:r>
            <a:r>
              <a:rPr lang="zh-TW" altLang="en-US" dirty="0"/>
              <a:t> 作業內容</a:t>
            </a: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pPr/>
              <a:t>18</a:t>
            </a:fld>
            <a:endParaRPr lang="zh-TW" altLang="en-US" dirty="0"/>
          </a:p>
        </p:txBody>
      </p:sp>
    </p:spTree>
    <p:extLst>
      <p:ext uri="{BB962C8B-B14F-4D97-AF65-F5344CB8AC3E}">
        <p14:creationId xmlns:p14="http://schemas.microsoft.com/office/powerpoint/2010/main" val="1933173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303233"/>
                </a:solidFill>
                <a:effectLst/>
                <a:latin typeface="微軟正黑體" panose="020B0604030504040204" pitchFamily="34" charset="-120"/>
                <a:ea typeface="微軟正黑體" panose="020B0604030504040204" pitchFamily="34" charset="-120"/>
              </a:rPr>
              <a:t>關聯分析</a:t>
            </a:r>
          </a:p>
          <a:p>
            <a:r>
              <a:rPr lang="zh-TW" altLang="en-US" b="0" i="0" dirty="0">
                <a:solidFill>
                  <a:srgbClr val="303233"/>
                </a:solidFill>
                <a:effectLst/>
                <a:latin typeface="微軟正黑體" panose="020B0604030504040204" pitchFamily="34" charset="-120"/>
                <a:ea typeface="微軟正黑體" panose="020B0604030504040204" pitchFamily="34" charset="-120"/>
              </a:rPr>
              <a:t>數字越大代表關聯程度正相關越高。相反的當負的程度很高我們可以解釋這兩個特徵之間是有很高的負關聯性。</a:t>
            </a:r>
            <a:endParaRPr lang="en-US" altLang="zh-TW" b="0" i="0" dirty="0">
              <a:solidFill>
                <a:srgbClr val="303233"/>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花瓣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後兩個</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的重要程度比花萼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前兩個</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來的重要太多了。</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19</a:t>
            </a:fld>
            <a:endParaRPr lang="zh-TW" altLang="en-US"/>
          </a:p>
        </p:txBody>
      </p:sp>
    </p:spTree>
    <p:extLst>
      <p:ext uri="{BB962C8B-B14F-4D97-AF65-F5344CB8AC3E}">
        <p14:creationId xmlns:p14="http://schemas.microsoft.com/office/powerpoint/2010/main" val="918029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20</a:t>
            </a:fld>
            <a:endParaRPr lang="zh-TW" altLang="en-US"/>
          </a:p>
        </p:txBody>
      </p:sp>
    </p:spTree>
    <p:extLst>
      <p:ext uri="{BB962C8B-B14F-4D97-AF65-F5344CB8AC3E}">
        <p14:creationId xmlns:p14="http://schemas.microsoft.com/office/powerpoint/2010/main" val="4272971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Average Hash</a:t>
            </a: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21</a:t>
            </a:fld>
            <a:endParaRPr lang="zh-TW" altLang="en-US"/>
          </a:p>
        </p:txBody>
      </p:sp>
    </p:spTree>
    <p:extLst>
      <p:ext uri="{BB962C8B-B14F-4D97-AF65-F5344CB8AC3E}">
        <p14:creationId xmlns:p14="http://schemas.microsoft.com/office/powerpoint/2010/main" val="3247914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22</a:t>
            </a:fld>
            <a:endParaRPr lang="zh-TW" altLang="en-US"/>
          </a:p>
        </p:txBody>
      </p:sp>
    </p:spTree>
    <p:extLst>
      <p:ext uri="{BB962C8B-B14F-4D97-AF65-F5344CB8AC3E}">
        <p14:creationId xmlns:p14="http://schemas.microsoft.com/office/powerpoint/2010/main" val="183607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Assignment #2</a:t>
            </a:r>
            <a:r>
              <a:rPr lang="zh-TW" altLang="en-US" dirty="0"/>
              <a:t> 作業內容</a:t>
            </a: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pPr/>
              <a:t>2</a:t>
            </a:fld>
            <a:endParaRPr lang="zh-TW" altLang="en-US" dirty="0"/>
          </a:p>
        </p:txBody>
      </p:sp>
    </p:spTree>
    <p:extLst>
      <p:ext uri="{BB962C8B-B14F-4D97-AF65-F5344CB8AC3E}">
        <p14:creationId xmlns:p14="http://schemas.microsoft.com/office/powerpoint/2010/main" val="3770033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23</a:t>
            </a:fld>
            <a:endParaRPr lang="zh-TW" altLang="en-US"/>
          </a:p>
        </p:txBody>
      </p:sp>
    </p:spTree>
    <p:extLst>
      <p:ext uri="{BB962C8B-B14F-4D97-AF65-F5344CB8AC3E}">
        <p14:creationId xmlns:p14="http://schemas.microsoft.com/office/powerpoint/2010/main" val="2192617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24</a:t>
            </a:fld>
            <a:endParaRPr lang="zh-TW" altLang="en-US"/>
          </a:p>
        </p:txBody>
      </p:sp>
    </p:spTree>
    <p:extLst>
      <p:ext uri="{BB962C8B-B14F-4D97-AF65-F5344CB8AC3E}">
        <p14:creationId xmlns:p14="http://schemas.microsoft.com/office/powerpoint/2010/main" val="3966099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25</a:t>
            </a:fld>
            <a:endParaRPr lang="zh-TW" altLang="en-US"/>
          </a:p>
        </p:txBody>
      </p:sp>
    </p:spTree>
    <p:extLst>
      <p:ext uri="{BB962C8B-B14F-4D97-AF65-F5344CB8AC3E}">
        <p14:creationId xmlns:p14="http://schemas.microsoft.com/office/powerpoint/2010/main" val="3344378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26</a:t>
            </a:fld>
            <a:endParaRPr lang="zh-TW" altLang="en-US"/>
          </a:p>
        </p:txBody>
      </p:sp>
    </p:spTree>
    <p:extLst>
      <p:ext uri="{BB962C8B-B14F-4D97-AF65-F5344CB8AC3E}">
        <p14:creationId xmlns:p14="http://schemas.microsoft.com/office/powerpoint/2010/main" val="2090444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27</a:t>
            </a:fld>
            <a:endParaRPr lang="zh-TW" altLang="en-US"/>
          </a:p>
        </p:txBody>
      </p:sp>
    </p:spTree>
    <p:extLst>
      <p:ext uri="{BB962C8B-B14F-4D97-AF65-F5344CB8AC3E}">
        <p14:creationId xmlns:p14="http://schemas.microsoft.com/office/powerpoint/2010/main" val="3863566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28</a:t>
            </a:fld>
            <a:endParaRPr lang="zh-TW" altLang="en-US"/>
          </a:p>
        </p:txBody>
      </p:sp>
    </p:spTree>
    <p:extLst>
      <p:ext uri="{BB962C8B-B14F-4D97-AF65-F5344CB8AC3E}">
        <p14:creationId xmlns:p14="http://schemas.microsoft.com/office/powerpoint/2010/main" val="2199600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29</a:t>
            </a:fld>
            <a:endParaRPr lang="zh-TW" altLang="en-US"/>
          </a:p>
        </p:txBody>
      </p:sp>
    </p:spTree>
    <p:extLst>
      <p:ext uri="{BB962C8B-B14F-4D97-AF65-F5344CB8AC3E}">
        <p14:creationId xmlns:p14="http://schemas.microsoft.com/office/powerpoint/2010/main" val="3347550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30</a:t>
            </a:fld>
            <a:endParaRPr lang="zh-TW" altLang="en-US"/>
          </a:p>
        </p:txBody>
      </p:sp>
    </p:spTree>
    <p:extLst>
      <p:ext uri="{BB962C8B-B14F-4D97-AF65-F5344CB8AC3E}">
        <p14:creationId xmlns:p14="http://schemas.microsoft.com/office/powerpoint/2010/main" val="2728346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31</a:t>
            </a:fld>
            <a:endParaRPr lang="zh-TW" altLang="en-US"/>
          </a:p>
        </p:txBody>
      </p:sp>
    </p:spTree>
    <p:extLst>
      <p:ext uri="{BB962C8B-B14F-4D97-AF65-F5344CB8AC3E}">
        <p14:creationId xmlns:p14="http://schemas.microsoft.com/office/powerpoint/2010/main" val="408258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solidFill>
                  <a:srgbClr val="000000"/>
                </a:solidFill>
                <a:effectLst/>
                <a:latin typeface="微軟正黑體" panose="020B0604030504040204" pitchFamily="34" charset="-120"/>
                <a:ea typeface="微軟正黑體" panose="020B0604030504040204" pitchFamily="34" charset="-120"/>
              </a:rPr>
              <a:t>learning_rate :{'constant'</a:t>
            </a:r>
            <a:r>
              <a:rPr lang="zh-TW" altLang="en-US" b="0" dirty="0">
                <a:solidFill>
                  <a:srgbClr val="000000"/>
                </a:solidFill>
                <a:effectLst/>
                <a:latin typeface="微軟正黑體" panose="020B0604030504040204" pitchFamily="34" charset="-120"/>
                <a:ea typeface="微軟正黑體" panose="020B0604030504040204" pitchFamily="34" charset="-120"/>
              </a:rPr>
              <a:t>，</a:t>
            </a:r>
            <a:r>
              <a:rPr lang="en-US" altLang="zh-TW" b="0" dirty="0">
                <a:solidFill>
                  <a:srgbClr val="000000"/>
                </a:solidFill>
                <a:effectLst/>
                <a:latin typeface="微軟正黑體" panose="020B0604030504040204" pitchFamily="34" charset="-120"/>
                <a:ea typeface="微軟正黑體" panose="020B0604030504040204" pitchFamily="34" charset="-120"/>
              </a:rPr>
              <a:t>'invscaling', 'adaptive‘}</a:t>
            </a:r>
            <a:r>
              <a:rPr lang="zh-TW" altLang="en-US" b="0" dirty="0">
                <a:solidFill>
                  <a:srgbClr val="000000"/>
                </a:solidFill>
                <a:effectLst/>
                <a:latin typeface="微軟正黑體" panose="020B0604030504040204" pitchFamily="34" charset="-120"/>
                <a:ea typeface="微軟正黑體" panose="020B0604030504040204" pitchFamily="34" charset="-120"/>
              </a:rPr>
              <a:t>，默認</a:t>
            </a:r>
            <a:r>
              <a:rPr lang="en-US" altLang="zh-TW" b="0" dirty="0">
                <a:solidFill>
                  <a:srgbClr val="000000"/>
                </a:solidFill>
                <a:effectLst/>
                <a:latin typeface="微軟正黑體" panose="020B0604030504040204" pitchFamily="34" charset="-120"/>
                <a:ea typeface="微軟正黑體" panose="020B0604030504040204" pitchFamily="34" charset="-120"/>
              </a:rPr>
              <a:t>'constant'</a:t>
            </a:r>
            <a:r>
              <a:rPr lang="zh-TW" altLang="en-US" b="0" dirty="0">
                <a:solidFill>
                  <a:srgbClr val="000000"/>
                </a:solidFill>
                <a:effectLst/>
                <a:latin typeface="微軟正黑體" panose="020B0604030504040204" pitchFamily="34" charset="-120"/>
                <a:ea typeface="微軟正黑體" panose="020B0604030504040204" pitchFamily="34" charset="-120"/>
              </a:rPr>
              <a:t>，用於權重更新，只有當</a:t>
            </a:r>
            <a:r>
              <a:rPr lang="en-US" altLang="zh-TW" b="0" dirty="0">
                <a:solidFill>
                  <a:srgbClr val="000000"/>
                </a:solidFill>
                <a:effectLst/>
                <a:latin typeface="微軟正黑體" panose="020B0604030504040204" pitchFamily="34" charset="-120"/>
                <a:ea typeface="微軟正黑體" panose="020B0604030504040204" pitchFamily="34" charset="-120"/>
              </a:rPr>
              <a:t>solver</a:t>
            </a:r>
            <a:r>
              <a:rPr lang="zh-TW" altLang="en-US" b="0" dirty="0">
                <a:solidFill>
                  <a:srgbClr val="000000"/>
                </a:solidFill>
                <a:effectLst/>
                <a:latin typeface="微軟正黑體" panose="020B0604030504040204" pitchFamily="34" charset="-120"/>
                <a:ea typeface="微軟正黑體" panose="020B0604030504040204" pitchFamily="34" charset="-120"/>
              </a:rPr>
              <a:t>為</a:t>
            </a:r>
            <a:r>
              <a:rPr lang="en-US" altLang="zh-TW" b="0" dirty="0">
                <a:solidFill>
                  <a:srgbClr val="000000"/>
                </a:solidFill>
                <a:effectLst/>
                <a:latin typeface="微軟正黑體" panose="020B0604030504040204" pitchFamily="34" charset="-120"/>
                <a:ea typeface="微軟正黑體" panose="020B0604030504040204" pitchFamily="34" charset="-120"/>
              </a:rPr>
              <a:t>'sgd’</a:t>
            </a:r>
            <a:r>
              <a:rPr lang="zh-TW" altLang="en-US" b="0" dirty="0">
                <a:solidFill>
                  <a:srgbClr val="000000"/>
                </a:solidFill>
                <a:effectLst/>
                <a:latin typeface="微軟正黑體" panose="020B0604030504040204" pitchFamily="34" charset="-120"/>
                <a:ea typeface="微軟正黑體" panose="020B0604030504040204" pitchFamily="34" charset="-120"/>
              </a:rPr>
              <a:t>時使用</a:t>
            </a:r>
            <a:endParaRPr lang="en-US" altLang="zh-TW" b="0" dirty="0">
              <a:solidFill>
                <a:srgbClr val="000000"/>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learning_rate_int :double,</a:t>
            </a:r>
            <a:r>
              <a:rPr lang="zh-TW" altLang="en-US" dirty="0">
                <a:latin typeface="微軟正黑體" panose="020B0604030504040204" pitchFamily="34" charset="-120"/>
                <a:ea typeface="微軟正黑體" panose="020B0604030504040204" pitchFamily="34" charset="-120"/>
              </a:rPr>
              <a:t>可選，默認</a:t>
            </a:r>
            <a:r>
              <a:rPr lang="en-US" altLang="zh-TW" dirty="0">
                <a:latin typeface="微軟正黑體" panose="020B0604030504040204" pitchFamily="34" charset="-120"/>
                <a:ea typeface="微軟正黑體" panose="020B0604030504040204" pitchFamily="34" charset="-120"/>
              </a:rPr>
              <a:t>0.001</a:t>
            </a:r>
            <a:r>
              <a:rPr lang="zh-TW" altLang="en-US" dirty="0">
                <a:latin typeface="微軟正黑體" panose="020B0604030504040204" pitchFamily="34" charset="-120"/>
                <a:ea typeface="微軟正黑體" panose="020B0604030504040204" pitchFamily="34" charset="-120"/>
              </a:rPr>
              <a:t>，初始學習率，控制更新權重的補償，只有當</a:t>
            </a:r>
            <a:r>
              <a:rPr lang="en-US" altLang="zh-TW" dirty="0">
                <a:latin typeface="微軟正黑體" panose="020B0604030504040204" pitchFamily="34" charset="-120"/>
                <a:ea typeface="微軟正黑體" panose="020B0604030504040204" pitchFamily="34" charset="-120"/>
              </a:rPr>
              <a:t>solver='sgd' </a:t>
            </a:r>
            <a:r>
              <a:rPr lang="zh-TW" altLang="en-US" dirty="0">
                <a:latin typeface="微軟正黑體" panose="020B0604030504040204" pitchFamily="34" charset="-120"/>
                <a:ea typeface="微軟正黑體" panose="020B0604030504040204" pitchFamily="34" charset="-120"/>
              </a:rPr>
              <a:t>或</a:t>
            </a:r>
            <a:r>
              <a:rPr lang="en-US" altLang="zh-TW" dirty="0">
                <a:latin typeface="微軟正黑體" panose="020B0604030504040204" pitchFamily="34" charset="-120"/>
                <a:ea typeface="微軟正黑體" panose="020B0604030504040204" pitchFamily="34" charset="-120"/>
              </a:rPr>
              <a:t>'adam'</a:t>
            </a:r>
            <a:r>
              <a:rPr lang="zh-TW" altLang="en-US" dirty="0">
                <a:latin typeface="微軟正黑體" panose="020B0604030504040204" pitchFamily="34" charset="-120"/>
                <a:ea typeface="微軟正黑體" panose="020B0604030504040204" pitchFamily="34" charset="-120"/>
              </a:rPr>
              <a:t>時使用。</a:t>
            </a: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32</a:t>
            </a:fld>
            <a:endParaRPr lang="zh-TW" altLang="en-US"/>
          </a:p>
        </p:txBody>
      </p:sp>
    </p:spTree>
    <p:extLst>
      <p:ext uri="{BB962C8B-B14F-4D97-AF65-F5344CB8AC3E}">
        <p14:creationId xmlns:p14="http://schemas.microsoft.com/office/powerpoint/2010/main" val="251939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Assignment #2</a:t>
            </a:r>
            <a:r>
              <a:rPr lang="zh-TW" altLang="en-US" dirty="0"/>
              <a:t> 作業要求</a:t>
            </a: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pPr/>
              <a:t>4</a:t>
            </a:fld>
            <a:endParaRPr lang="zh-TW" altLang="en-US" dirty="0"/>
          </a:p>
        </p:txBody>
      </p:sp>
    </p:spTree>
    <p:extLst>
      <p:ext uri="{BB962C8B-B14F-4D97-AF65-F5344CB8AC3E}">
        <p14:creationId xmlns:p14="http://schemas.microsoft.com/office/powerpoint/2010/main" val="3820470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solidFill>
                  <a:srgbClr val="000000"/>
                </a:solidFill>
                <a:effectLst/>
                <a:latin typeface="微軟正黑體" panose="020B0604030504040204" pitchFamily="34" charset="-120"/>
                <a:ea typeface="微軟正黑體" panose="020B0604030504040204" pitchFamily="34" charset="-120"/>
              </a:rPr>
              <a:t>learning_rate :{'constant'</a:t>
            </a:r>
            <a:r>
              <a:rPr lang="zh-TW" altLang="en-US" b="0" dirty="0">
                <a:solidFill>
                  <a:srgbClr val="000000"/>
                </a:solidFill>
                <a:effectLst/>
                <a:latin typeface="微軟正黑體" panose="020B0604030504040204" pitchFamily="34" charset="-120"/>
                <a:ea typeface="微軟正黑體" panose="020B0604030504040204" pitchFamily="34" charset="-120"/>
              </a:rPr>
              <a:t>，</a:t>
            </a:r>
            <a:r>
              <a:rPr lang="en-US" altLang="zh-TW" b="0" dirty="0">
                <a:solidFill>
                  <a:srgbClr val="000000"/>
                </a:solidFill>
                <a:effectLst/>
                <a:latin typeface="微軟正黑體" panose="020B0604030504040204" pitchFamily="34" charset="-120"/>
                <a:ea typeface="微軟正黑體" panose="020B0604030504040204" pitchFamily="34" charset="-120"/>
              </a:rPr>
              <a:t>'invscaling', 'adaptive‘}</a:t>
            </a:r>
            <a:r>
              <a:rPr lang="zh-TW" altLang="en-US" b="0" dirty="0">
                <a:solidFill>
                  <a:srgbClr val="000000"/>
                </a:solidFill>
                <a:effectLst/>
                <a:latin typeface="微軟正黑體" panose="020B0604030504040204" pitchFamily="34" charset="-120"/>
                <a:ea typeface="微軟正黑體" panose="020B0604030504040204" pitchFamily="34" charset="-120"/>
              </a:rPr>
              <a:t>，默認</a:t>
            </a:r>
            <a:r>
              <a:rPr lang="en-US" altLang="zh-TW" b="0" dirty="0">
                <a:solidFill>
                  <a:srgbClr val="000000"/>
                </a:solidFill>
                <a:effectLst/>
                <a:latin typeface="微軟正黑體" panose="020B0604030504040204" pitchFamily="34" charset="-120"/>
                <a:ea typeface="微軟正黑體" panose="020B0604030504040204" pitchFamily="34" charset="-120"/>
              </a:rPr>
              <a:t>'constant'</a:t>
            </a:r>
            <a:r>
              <a:rPr lang="zh-TW" altLang="en-US" b="0" dirty="0">
                <a:solidFill>
                  <a:srgbClr val="000000"/>
                </a:solidFill>
                <a:effectLst/>
                <a:latin typeface="微軟正黑體" panose="020B0604030504040204" pitchFamily="34" charset="-120"/>
                <a:ea typeface="微軟正黑體" panose="020B0604030504040204" pitchFamily="34" charset="-120"/>
              </a:rPr>
              <a:t>，用於權重更新，只有當</a:t>
            </a:r>
            <a:r>
              <a:rPr lang="en-US" altLang="zh-TW" b="0" dirty="0">
                <a:solidFill>
                  <a:srgbClr val="000000"/>
                </a:solidFill>
                <a:effectLst/>
                <a:latin typeface="微軟正黑體" panose="020B0604030504040204" pitchFamily="34" charset="-120"/>
                <a:ea typeface="微軟正黑體" panose="020B0604030504040204" pitchFamily="34" charset="-120"/>
              </a:rPr>
              <a:t>solver</a:t>
            </a:r>
            <a:r>
              <a:rPr lang="zh-TW" altLang="en-US" b="0" dirty="0">
                <a:solidFill>
                  <a:srgbClr val="000000"/>
                </a:solidFill>
                <a:effectLst/>
                <a:latin typeface="微軟正黑體" panose="020B0604030504040204" pitchFamily="34" charset="-120"/>
                <a:ea typeface="微軟正黑體" panose="020B0604030504040204" pitchFamily="34" charset="-120"/>
              </a:rPr>
              <a:t>為</a:t>
            </a:r>
            <a:r>
              <a:rPr lang="en-US" altLang="zh-TW" b="0" dirty="0">
                <a:solidFill>
                  <a:srgbClr val="000000"/>
                </a:solidFill>
                <a:effectLst/>
                <a:latin typeface="微軟正黑體" panose="020B0604030504040204" pitchFamily="34" charset="-120"/>
                <a:ea typeface="微軟正黑體" panose="020B0604030504040204" pitchFamily="34" charset="-120"/>
              </a:rPr>
              <a:t>'sgd’</a:t>
            </a:r>
            <a:r>
              <a:rPr lang="zh-TW" altLang="en-US" b="0" dirty="0">
                <a:solidFill>
                  <a:srgbClr val="000000"/>
                </a:solidFill>
                <a:effectLst/>
                <a:latin typeface="微軟正黑體" panose="020B0604030504040204" pitchFamily="34" charset="-120"/>
                <a:ea typeface="微軟正黑體" panose="020B0604030504040204" pitchFamily="34" charset="-120"/>
              </a:rPr>
              <a:t>時使用</a:t>
            </a:r>
            <a:endParaRPr lang="en-US" altLang="zh-TW" b="0" dirty="0">
              <a:solidFill>
                <a:srgbClr val="000000"/>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learning_rate_int :double,</a:t>
            </a:r>
            <a:r>
              <a:rPr lang="zh-TW" altLang="en-US" dirty="0">
                <a:latin typeface="微軟正黑體" panose="020B0604030504040204" pitchFamily="34" charset="-120"/>
                <a:ea typeface="微軟正黑體" panose="020B0604030504040204" pitchFamily="34" charset="-120"/>
              </a:rPr>
              <a:t>可選，默認</a:t>
            </a:r>
            <a:r>
              <a:rPr lang="en-US" altLang="zh-TW" dirty="0">
                <a:latin typeface="微軟正黑體" panose="020B0604030504040204" pitchFamily="34" charset="-120"/>
                <a:ea typeface="微軟正黑體" panose="020B0604030504040204" pitchFamily="34" charset="-120"/>
              </a:rPr>
              <a:t>0.001</a:t>
            </a:r>
            <a:r>
              <a:rPr lang="zh-TW" altLang="en-US" dirty="0">
                <a:latin typeface="微軟正黑體" panose="020B0604030504040204" pitchFamily="34" charset="-120"/>
                <a:ea typeface="微軟正黑體" panose="020B0604030504040204" pitchFamily="34" charset="-120"/>
              </a:rPr>
              <a:t>，初始學習率，控制更新權重的補償，只有當</a:t>
            </a:r>
            <a:r>
              <a:rPr lang="en-US" altLang="zh-TW" dirty="0">
                <a:latin typeface="微軟正黑體" panose="020B0604030504040204" pitchFamily="34" charset="-120"/>
                <a:ea typeface="微軟正黑體" panose="020B0604030504040204" pitchFamily="34" charset="-120"/>
              </a:rPr>
              <a:t>solver='sgd' </a:t>
            </a:r>
            <a:r>
              <a:rPr lang="zh-TW" altLang="en-US" dirty="0">
                <a:latin typeface="微軟正黑體" panose="020B0604030504040204" pitchFamily="34" charset="-120"/>
                <a:ea typeface="微軟正黑體" panose="020B0604030504040204" pitchFamily="34" charset="-120"/>
              </a:rPr>
              <a:t>或</a:t>
            </a:r>
            <a:r>
              <a:rPr lang="en-US" altLang="zh-TW" dirty="0">
                <a:latin typeface="微軟正黑體" panose="020B0604030504040204" pitchFamily="34" charset="-120"/>
                <a:ea typeface="微軟正黑體" panose="020B0604030504040204" pitchFamily="34" charset="-120"/>
              </a:rPr>
              <a:t>'adam'</a:t>
            </a:r>
            <a:r>
              <a:rPr lang="zh-TW" altLang="en-US" dirty="0">
                <a:latin typeface="微軟正黑體" panose="020B0604030504040204" pitchFamily="34" charset="-120"/>
                <a:ea typeface="微軟正黑體" panose="020B0604030504040204" pitchFamily="34" charset="-120"/>
              </a:rPr>
              <a:t>時使用。</a:t>
            </a: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33</a:t>
            </a:fld>
            <a:endParaRPr lang="zh-TW" altLang="en-US"/>
          </a:p>
        </p:txBody>
      </p:sp>
    </p:spTree>
    <p:extLst>
      <p:ext uri="{BB962C8B-B14F-4D97-AF65-F5344CB8AC3E}">
        <p14:creationId xmlns:p14="http://schemas.microsoft.com/office/powerpoint/2010/main" val="605953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34</a:t>
            </a:fld>
            <a:endParaRPr lang="zh-TW" altLang="en-US"/>
          </a:p>
        </p:txBody>
      </p:sp>
    </p:spTree>
    <p:extLst>
      <p:ext uri="{BB962C8B-B14F-4D97-AF65-F5344CB8AC3E}">
        <p14:creationId xmlns:p14="http://schemas.microsoft.com/office/powerpoint/2010/main" val="1636935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35</a:t>
            </a:fld>
            <a:endParaRPr lang="zh-TW" altLang="en-US"/>
          </a:p>
        </p:txBody>
      </p:sp>
    </p:spTree>
    <p:extLst>
      <p:ext uri="{BB962C8B-B14F-4D97-AF65-F5344CB8AC3E}">
        <p14:creationId xmlns:p14="http://schemas.microsoft.com/office/powerpoint/2010/main" val="590462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準確率（</a:t>
            </a:r>
            <a:r>
              <a:rPr lang="en-US" altLang="zh-TW" b="0" i="0" dirty="0">
                <a:solidFill>
                  <a:srgbClr val="303233"/>
                </a:solidFill>
                <a:effectLst/>
              </a:rPr>
              <a:t>Accuracy</a:t>
            </a:r>
            <a:r>
              <a:rPr lang="zh-TW" altLang="en-US" b="0" i="0" dirty="0">
                <a:solidFill>
                  <a:srgbClr val="303233"/>
                </a:solidFill>
                <a:effectLst/>
              </a:rPr>
              <a:t>）</a:t>
            </a:r>
            <a:r>
              <a:rPr lang="en-US" altLang="zh-TW" b="0" i="0" dirty="0">
                <a:solidFill>
                  <a:srgbClr val="303233"/>
                </a:solidFill>
                <a:effectLst/>
              </a:rPr>
              <a:t>= (tp+tn)/(tp+fp+fn+tn)</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精確率（</a:t>
            </a:r>
            <a:r>
              <a:rPr lang="en-US" altLang="zh-TW" b="0" i="0" dirty="0">
                <a:solidFill>
                  <a:srgbClr val="303233"/>
                </a:solidFill>
                <a:effectLst/>
              </a:rPr>
              <a:t>Precision</a:t>
            </a:r>
            <a:r>
              <a:rPr lang="zh-TW" altLang="en-US" b="0" i="0" dirty="0">
                <a:solidFill>
                  <a:srgbClr val="303233"/>
                </a:solidFill>
                <a:effectLst/>
              </a:rPr>
              <a:t>）</a:t>
            </a:r>
            <a:r>
              <a:rPr lang="en-US" altLang="zh-TW" b="0" i="0" dirty="0">
                <a:solidFill>
                  <a:srgbClr val="303233"/>
                </a:solidFill>
                <a:effectLst/>
              </a:rPr>
              <a:t>= tp/(tp+fp)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召回率（</a:t>
            </a:r>
            <a:r>
              <a:rPr lang="en-US" altLang="zh-TW" b="0" i="0" dirty="0">
                <a:solidFill>
                  <a:srgbClr val="303233"/>
                </a:solidFill>
                <a:effectLst/>
              </a:rPr>
              <a:t>Recall</a:t>
            </a:r>
            <a:r>
              <a:rPr lang="zh-TW" altLang="en-US" b="0" i="0" dirty="0">
                <a:solidFill>
                  <a:srgbClr val="303233"/>
                </a:solidFill>
                <a:effectLst/>
              </a:rPr>
              <a:t>）</a:t>
            </a:r>
            <a:r>
              <a:rPr lang="en-US" altLang="zh-TW" b="0" i="0" dirty="0">
                <a:solidFill>
                  <a:srgbClr val="303233"/>
                </a:solidFill>
                <a:effectLst/>
              </a:rPr>
              <a:t>= tp/(tp+fn)</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36</a:t>
            </a:fld>
            <a:endParaRPr lang="zh-TW" altLang="en-US"/>
          </a:p>
        </p:txBody>
      </p:sp>
    </p:spTree>
    <p:extLst>
      <p:ext uri="{BB962C8B-B14F-4D97-AF65-F5344CB8AC3E}">
        <p14:creationId xmlns:p14="http://schemas.microsoft.com/office/powerpoint/2010/main" val="2916377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準確率（</a:t>
            </a:r>
            <a:r>
              <a:rPr lang="en-US" altLang="zh-TW" b="0" i="0" dirty="0">
                <a:solidFill>
                  <a:srgbClr val="303233"/>
                </a:solidFill>
                <a:effectLst/>
              </a:rPr>
              <a:t>Accuracy</a:t>
            </a:r>
            <a:r>
              <a:rPr lang="zh-TW" altLang="en-US" b="0" i="0" dirty="0">
                <a:solidFill>
                  <a:srgbClr val="303233"/>
                </a:solidFill>
                <a:effectLst/>
              </a:rPr>
              <a:t>）</a:t>
            </a:r>
            <a:r>
              <a:rPr lang="en-US" altLang="zh-TW" b="0" i="0" dirty="0">
                <a:solidFill>
                  <a:srgbClr val="303233"/>
                </a:solidFill>
                <a:effectLst/>
              </a:rPr>
              <a:t>= (tp+tn)/(tp+fp+fn+tn)</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精確率（</a:t>
            </a:r>
            <a:r>
              <a:rPr lang="en-US" altLang="zh-TW" b="0" i="0" dirty="0">
                <a:solidFill>
                  <a:srgbClr val="303233"/>
                </a:solidFill>
                <a:effectLst/>
              </a:rPr>
              <a:t>Precision</a:t>
            </a:r>
            <a:r>
              <a:rPr lang="zh-TW" altLang="en-US" b="0" i="0" dirty="0">
                <a:solidFill>
                  <a:srgbClr val="303233"/>
                </a:solidFill>
                <a:effectLst/>
              </a:rPr>
              <a:t>）</a:t>
            </a:r>
            <a:r>
              <a:rPr lang="en-US" altLang="zh-TW" b="0" i="0" dirty="0">
                <a:solidFill>
                  <a:srgbClr val="303233"/>
                </a:solidFill>
                <a:effectLst/>
              </a:rPr>
              <a:t>= tp/(tp+fp)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召回率（</a:t>
            </a:r>
            <a:r>
              <a:rPr lang="en-US" altLang="zh-TW" b="0" i="0" dirty="0">
                <a:solidFill>
                  <a:srgbClr val="303233"/>
                </a:solidFill>
                <a:effectLst/>
              </a:rPr>
              <a:t>Recall</a:t>
            </a:r>
            <a:r>
              <a:rPr lang="zh-TW" altLang="en-US" b="0" i="0" dirty="0">
                <a:solidFill>
                  <a:srgbClr val="303233"/>
                </a:solidFill>
                <a:effectLst/>
              </a:rPr>
              <a:t>）</a:t>
            </a:r>
            <a:r>
              <a:rPr lang="en-US" altLang="zh-TW" b="0" i="0" dirty="0">
                <a:solidFill>
                  <a:srgbClr val="303233"/>
                </a:solidFill>
                <a:effectLst/>
              </a:rPr>
              <a:t>= tp/(tp+fn)</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37</a:t>
            </a:fld>
            <a:endParaRPr lang="zh-TW" altLang="en-US"/>
          </a:p>
        </p:txBody>
      </p:sp>
    </p:spTree>
    <p:extLst>
      <p:ext uri="{BB962C8B-B14F-4D97-AF65-F5344CB8AC3E}">
        <p14:creationId xmlns:p14="http://schemas.microsoft.com/office/powerpoint/2010/main" val="2026460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i="1" kern="100" dirty="0">
                <a:effectLst/>
                <a:latin typeface="微軟正黑體" panose="020B0604030504040204" pitchFamily="34" charset="-120"/>
                <a:ea typeface="新細明體" panose="02020500000000000000" pitchFamily="18" charset="-120"/>
                <a:cs typeface="Times New Roman" panose="02020603050405020304" pitchFamily="18" charset="0"/>
              </a:rPr>
              <a:t>K-fold Cross-Validation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交叉驗證指的是每次把一部分的</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samples </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拿出來當訓練，另外一部分拿來當測試，經過多次訓練，每次的訓練資料皆不同，最後算出每次驗證的平均。</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那為什麼不用</a:t>
            </a:r>
            <a:r>
              <a:rPr lang="en-US" altLang="zh-TW" sz="1800" kern="100" dirty="0" err="1">
                <a:effectLst/>
                <a:latin typeface="Calibri" panose="020F0502020204030204" pitchFamily="34" charset="0"/>
                <a:ea typeface="微軟正黑體" panose="020B0604030504040204" pitchFamily="34" charset="-120"/>
                <a:cs typeface="Times New Roman" panose="02020603050405020304" pitchFamily="18" charset="0"/>
              </a:rPr>
              <a:t>Train_Test_Split</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因為一次性的</a:t>
            </a:r>
            <a:r>
              <a:rPr lang="en-US" altLang="zh-TW" sz="1800" kern="100" dirty="0" err="1">
                <a:effectLst/>
                <a:latin typeface="Calibri" panose="020F0502020204030204" pitchFamily="34" charset="0"/>
                <a:ea typeface="微軟正黑體" panose="020B0604030504040204" pitchFamily="34" charset="-120"/>
                <a:cs typeface="Times New Roman" panose="02020603050405020304" pitchFamily="18" charset="0"/>
              </a:rPr>
              <a:t>Train_Test_Split</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太過偏頗，太靠運氣。在少量樣本的狀況下，可能會抽到某些資料驗證出來覺得模型訓練得還不錯，但換抽另一批資料來驗證就又覺得模型訓練的很糟糕。而為了避免這個狀況，可以比較有效的來評估模型的好壞，這時候我們就會採用「交叉驗證</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Cross-Validation</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」的方法來做驗證。</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〔補充〕留一法交叉驗證</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Leave-One-Out Cross Validation</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資料切成的份數等於數據集中數據的個數，並且每次只使用一筆作為測試集，剩下的全部作為訓練集。假設只有十筆資料，切分成十份</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(number of folds=10)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，一個批次只有一筆測試資料，預測準確率僅</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100%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或</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（只有對或錯，沒有答對率</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90%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這種中間值）。雖然這樣的方式可以讓我們瞭解哪筆資料明顯造成我們模型的偏差，但是這樣一筆一筆驗證的方式非常的消耗計算資源和時間，成本過於龐大。</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38</a:t>
            </a:fld>
            <a:endParaRPr lang="zh-TW" altLang="en-US"/>
          </a:p>
        </p:txBody>
      </p:sp>
    </p:spTree>
    <p:extLst>
      <p:ext uri="{BB962C8B-B14F-4D97-AF65-F5344CB8AC3E}">
        <p14:creationId xmlns:p14="http://schemas.microsoft.com/office/powerpoint/2010/main" val="1073432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39</a:t>
            </a:fld>
            <a:endParaRPr lang="zh-TW" altLang="en-US"/>
          </a:p>
        </p:txBody>
      </p:sp>
    </p:spTree>
    <p:extLst>
      <p:ext uri="{BB962C8B-B14F-4D97-AF65-F5344CB8AC3E}">
        <p14:creationId xmlns:p14="http://schemas.microsoft.com/office/powerpoint/2010/main" val="1036424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43</a:t>
            </a:fld>
            <a:endParaRPr lang="zh-TW" altLang="en-US"/>
          </a:p>
        </p:txBody>
      </p:sp>
    </p:spTree>
    <p:extLst>
      <p:ext uri="{BB962C8B-B14F-4D97-AF65-F5344CB8AC3E}">
        <p14:creationId xmlns:p14="http://schemas.microsoft.com/office/powerpoint/2010/main" val="2909749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精確率（</a:t>
            </a:r>
            <a:r>
              <a:rPr lang="en-US" altLang="zh-TW" b="0" i="0" dirty="0">
                <a:solidFill>
                  <a:srgbClr val="303233"/>
                </a:solidFill>
                <a:effectLst/>
              </a:rPr>
              <a:t>Precision</a:t>
            </a:r>
            <a:r>
              <a:rPr lang="zh-TW" altLang="en-US" b="0" i="0" dirty="0">
                <a:solidFill>
                  <a:srgbClr val="303233"/>
                </a:solidFill>
                <a:effectLst/>
              </a:rPr>
              <a:t>）</a:t>
            </a:r>
            <a:r>
              <a:rPr lang="en-US" altLang="zh-TW" b="0" i="0" dirty="0">
                <a:solidFill>
                  <a:srgbClr val="303233"/>
                </a:solidFill>
                <a:effectLst/>
              </a:rPr>
              <a:t>= tp/(tp+fp)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召回率（</a:t>
            </a:r>
            <a:r>
              <a:rPr lang="en-US" altLang="zh-TW" b="0" i="0" dirty="0">
                <a:solidFill>
                  <a:srgbClr val="303233"/>
                </a:solidFill>
                <a:effectLst/>
              </a:rPr>
              <a:t>Recall</a:t>
            </a:r>
            <a:r>
              <a:rPr lang="zh-TW" altLang="en-US" b="0" i="0" dirty="0">
                <a:solidFill>
                  <a:srgbClr val="303233"/>
                </a:solidFill>
                <a:effectLst/>
              </a:rPr>
              <a:t>）</a:t>
            </a:r>
            <a:r>
              <a:rPr lang="en-US" altLang="zh-TW" b="0" i="0" dirty="0">
                <a:solidFill>
                  <a:srgbClr val="303233"/>
                </a:solidFill>
                <a:effectLst/>
              </a:rPr>
              <a:t>= tp/(tp+fn)</a:t>
            </a: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44</a:t>
            </a:fld>
            <a:endParaRPr lang="zh-TW" altLang="en-US"/>
          </a:p>
        </p:txBody>
      </p:sp>
    </p:spTree>
    <p:extLst>
      <p:ext uri="{BB962C8B-B14F-4D97-AF65-F5344CB8AC3E}">
        <p14:creationId xmlns:p14="http://schemas.microsoft.com/office/powerpoint/2010/main" val="3247872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i="1" kern="100" dirty="0">
                <a:effectLst/>
                <a:latin typeface="微軟正黑體" panose="020B0604030504040204" pitchFamily="34" charset="-120"/>
                <a:ea typeface="新細明體" panose="02020500000000000000" pitchFamily="18" charset="-120"/>
                <a:cs typeface="Times New Roman" panose="02020603050405020304" pitchFamily="18" charset="0"/>
              </a:rPr>
              <a:t>K-fold Cross-Validation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交叉驗證指的是每次把一部分的</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samples </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拿出來當訓練，另外一部分拿來當測試，經過多次訓練，每次的訓練資料皆不同，最後算出每次驗證的平均。</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那為什麼不用</a:t>
            </a:r>
            <a:r>
              <a:rPr lang="en-US" altLang="zh-TW" sz="1800" kern="100" dirty="0" err="1">
                <a:effectLst/>
                <a:latin typeface="Calibri" panose="020F0502020204030204" pitchFamily="34" charset="0"/>
                <a:ea typeface="微軟正黑體" panose="020B0604030504040204" pitchFamily="34" charset="-120"/>
                <a:cs typeface="Times New Roman" panose="02020603050405020304" pitchFamily="18" charset="0"/>
              </a:rPr>
              <a:t>Train_Test_Split</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因為一次性的</a:t>
            </a:r>
            <a:r>
              <a:rPr lang="en-US" altLang="zh-TW" sz="1800" kern="100" dirty="0" err="1">
                <a:effectLst/>
                <a:latin typeface="Calibri" panose="020F0502020204030204" pitchFamily="34" charset="0"/>
                <a:ea typeface="微軟正黑體" panose="020B0604030504040204" pitchFamily="34" charset="-120"/>
                <a:cs typeface="Times New Roman" panose="02020603050405020304" pitchFamily="18" charset="0"/>
              </a:rPr>
              <a:t>Train_Test_Split</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太過偏頗，太靠運氣。在少量樣本的狀況下，可能會抽到某些資料驗證出來覺得模型訓練得還不錯，但換抽另一批資料來驗證就又覺得模型訓練的很糟糕。而為了避免這個狀況，可以比較有效的來評估模型的好壞，這時候我們就會採用「交叉驗證</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Cross-Validation</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」的方法來做驗證。</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〔補充〕留一法交叉驗證</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Leave-One-Out Cross Validation</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資料切成的份數等於數據集中數據的個數，並且每次只使用一筆作為測試集，剩下的全部作為訓練集。假設只有十筆資料，切分成十份</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(number of folds=10)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，一個批次只有一筆測試資料，預測準確率僅</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100%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或</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（只有對或錯，沒有答對率</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90%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這種中間值）。雖然這樣的方式可以讓我們瞭解哪筆資料明顯造成我們模型的偏差，但是這樣一筆一筆驗證的方式非常的消耗計算資源和時間，成本過於龐大。</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45</a:t>
            </a:fld>
            <a:endParaRPr lang="zh-TW" altLang="en-US"/>
          </a:p>
        </p:txBody>
      </p:sp>
    </p:spTree>
    <p:extLst>
      <p:ext uri="{BB962C8B-B14F-4D97-AF65-F5344CB8AC3E}">
        <p14:creationId xmlns:p14="http://schemas.microsoft.com/office/powerpoint/2010/main" val="802335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Assignment #2</a:t>
            </a:r>
            <a:r>
              <a:rPr lang="zh-TW" altLang="en-US" dirty="0"/>
              <a:t> 作業要求</a:t>
            </a: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pPr/>
              <a:t>5</a:t>
            </a:fld>
            <a:endParaRPr lang="zh-TW" altLang="en-US" dirty="0"/>
          </a:p>
        </p:txBody>
      </p:sp>
    </p:spTree>
    <p:extLst>
      <p:ext uri="{BB962C8B-B14F-4D97-AF65-F5344CB8AC3E}">
        <p14:creationId xmlns:p14="http://schemas.microsoft.com/office/powerpoint/2010/main" val="3401567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i="1" kern="100" dirty="0">
                <a:effectLst/>
                <a:latin typeface="微軟正黑體" panose="020B0604030504040204" pitchFamily="34" charset="-120"/>
                <a:ea typeface="新細明體" panose="02020500000000000000" pitchFamily="18" charset="-120"/>
                <a:cs typeface="Times New Roman" panose="02020603050405020304" pitchFamily="18" charset="0"/>
              </a:rPr>
              <a:t>K-fold Cross-Validation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交叉驗證指的是每次把一部分的</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samples </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拿出來當訓練，另外一部分拿來當測試，經過多次訓練，每次的訓練資料皆不同，最後算出每次驗證的平均。</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那為什麼不用</a:t>
            </a:r>
            <a:r>
              <a:rPr lang="en-US" altLang="zh-TW" sz="1800" kern="100" dirty="0" err="1">
                <a:effectLst/>
                <a:latin typeface="Calibri" panose="020F0502020204030204" pitchFamily="34" charset="0"/>
                <a:ea typeface="微軟正黑體" panose="020B0604030504040204" pitchFamily="34" charset="-120"/>
                <a:cs typeface="Times New Roman" panose="02020603050405020304" pitchFamily="18" charset="0"/>
              </a:rPr>
              <a:t>Train_Test_Split</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因為一次性的</a:t>
            </a:r>
            <a:r>
              <a:rPr lang="en-US" altLang="zh-TW" sz="1800" kern="100" dirty="0" err="1">
                <a:effectLst/>
                <a:latin typeface="Calibri" panose="020F0502020204030204" pitchFamily="34" charset="0"/>
                <a:ea typeface="微軟正黑體" panose="020B0604030504040204" pitchFamily="34" charset="-120"/>
                <a:cs typeface="Times New Roman" panose="02020603050405020304" pitchFamily="18" charset="0"/>
              </a:rPr>
              <a:t>Train_Test_Split</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太過偏頗，太靠運氣。在少量樣本的狀況下，可能會抽到某些資料驗證出來覺得模型訓練得還不錯，但換抽另一批資料來驗證就又覺得模型訓練的很糟糕。而為了避免這個狀況，可以比較有效的來評估模型的好壞，這時候我們就會採用「交叉驗證</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Cross-Validation</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」的方法來做驗證。</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〔補充〕留一法交叉驗證</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Leave-One-Out Cross Validation</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資料切成的份數等於數據集中數據的個數，並且每次只使用一筆作為測試集，剩下的全部作為訓練集。假設只有十筆資料，切分成十份</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(number of folds=10)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，一個批次只有一筆測試資料，預測準確率僅</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100%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或</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（只有對或錯，沒有答對率</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90%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這種中間值）。雖然這樣的方式可以讓我們瞭解哪筆資料明顯造成我們模型的偏差，但是這樣一筆一筆驗證的方式非常的消耗計算資源和時間，成本過於龐大。</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46</a:t>
            </a:fld>
            <a:endParaRPr lang="zh-TW" altLang="en-US"/>
          </a:p>
        </p:txBody>
      </p:sp>
    </p:spTree>
    <p:extLst>
      <p:ext uri="{BB962C8B-B14F-4D97-AF65-F5344CB8AC3E}">
        <p14:creationId xmlns:p14="http://schemas.microsoft.com/office/powerpoint/2010/main" val="3622217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i="1" kern="100" dirty="0">
                <a:effectLst/>
                <a:latin typeface="微軟正黑體" panose="020B0604030504040204" pitchFamily="34" charset="-120"/>
                <a:ea typeface="新細明體" panose="02020500000000000000" pitchFamily="18" charset="-120"/>
                <a:cs typeface="Times New Roman" panose="02020603050405020304" pitchFamily="18" charset="0"/>
              </a:rPr>
              <a:t>K-fold Cross-Validation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交叉驗證指的是每次把一部分的</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samples </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拿出來當訓練，另外一部分拿來當測試，經過多次訓練，每次的訓練資料皆不同，最後算出每次驗證的平均。</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那為什麼不用</a:t>
            </a:r>
            <a:r>
              <a:rPr lang="en-US" altLang="zh-TW" sz="1800" kern="100" dirty="0" err="1">
                <a:effectLst/>
                <a:latin typeface="Calibri" panose="020F0502020204030204" pitchFamily="34" charset="0"/>
                <a:ea typeface="微軟正黑體" panose="020B0604030504040204" pitchFamily="34" charset="-120"/>
                <a:cs typeface="Times New Roman" panose="02020603050405020304" pitchFamily="18" charset="0"/>
              </a:rPr>
              <a:t>Train_Test_Split</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因為一次性的</a:t>
            </a:r>
            <a:r>
              <a:rPr lang="en-US" altLang="zh-TW" sz="1800" kern="100" dirty="0" err="1">
                <a:effectLst/>
                <a:latin typeface="Calibri" panose="020F0502020204030204" pitchFamily="34" charset="0"/>
                <a:ea typeface="微軟正黑體" panose="020B0604030504040204" pitchFamily="34" charset="-120"/>
                <a:cs typeface="Times New Roman" panose="02020603050405020304" pitchFamily="18" charset="0"/>
              </a:rPr>
              <a:t>Train_Test_Split</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太過偏頗，太靠運氣。在少量樣本的狀況下，可能會抽到某些資料驗證出來覺得模型訓練得還不錯，但換抽另一批資料來驗證就又覺得模型訓練的很糟糕。而為了避免這個狀況，可以比較有效的來評估模型的好壞，這時候我們就會採用「交叉驗證</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Cross-Validation</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」的方法來做驗證。</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〔補充〕留一法交叉驗證</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Leave-One-Out Cross Validation</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資料切成的份數等於數據集中數據的個數，並且每次只使用一筆作為測試集，剩下的全部作為訓練集。假設只有十筆資料，切分成十份</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(number of folds=10)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，一個批次只有一筆測試資料，預測準確率僅</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100%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或</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（只有對或錯，沒有答對率</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90%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這種中間值）。雖然這樣的方式可以讓我們瞭解哪筆資料明顯造成我們模型的偏差，但是這樣一筆一筆驗證的方式非常的消耗計算資源和時間，成本過於龐大。</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47</a:t>
            </a:fld>
            <a:endParaRPr lang="zh-TW" altLang="en-US"/>
          </a:p>
        </p:txBody>
      </p:sp>
    </p:spTree>
    <p:extLst>
      <p:ext uri="{BB962C8B-B14F-4D97-AF65-F5344CB8AC3E}">
        <p14:creationId xmlns:p14="http://schemas.microsoft.com/office/powerpoint/2010/main" val="1362146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i="1" kern="100" dirty="0">
                <a:effectLst/>
                <a:latin typeface="微軟正黑體" panose="020B0604030504040204" pitchFamily="34" charset="-120"/>
                <a:ea typeface="新細明體" panose="02020500000000000000" pitchFamily="18" charset="-120"/>
                <a:cs typeface="Times New Roman" panose="02020603050405020304" pitchFamily="18" charset="0"/>
              </a:rPr>
              <a:t>K-fold Cross-Validation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交叉驗證指的是每次把一部分的</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samples </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拿出來當訓練，另外一部分拿來當測試，經過多次訓練，每次的訓練資料皆不同，最後算出每次驗證的平均。</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那為什麼不用</a:t>
            </a:r>
            <a:r>
              <a:rPr lang="en-US" altLang="zh-TW" sz="1800" kern="100" dirty="0" err="1">
                <a:effectLst/>
                <a:latin typeface="Calibri" panose="020F0502020204030204" pitchFamily="34" charset="0"/>
                <a:ea typeface="微軟正黑體" panose="020B0604030504040204" pitchFamily="34" charset="-120"/>
                <a:cs typeface="Times New Roman" panose="02020603050405020304" pitchFamily="18" charset="0"/>
              </a:rPr>
              <a:t>Train_Test_Split</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因為一次性的</a:t>
            </a:r>
            <a:r>
              <a:rPr lang="en-US" altLang="zh-TW" sz="1800" kern="100" dirty="0" err="1">
                <a:effectLst/>
                <a:latin typeface="Calibri" panose="020F0502020204030204" pitchFamily="34" charset="0"/>
                <a:ea typeface="微軟正黑體" panose="020B0604030504040204" pitchFamily="34" charset="-120"/>
                <a:cs typeface="Times New Roman" panose="02020603050405020304" pitchFamily="18" charset="0"/>
              </a:rPr>
              <a:t>Train_Test_Split</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太過偏頗，太靠運氣。在少量樣本的狀況下，可能會抽到某些資料驗證出來覺得模型訓練得還不錯，但換抽另一批資料來驗證就又覺得模型訓練的很糟糕。而為了避免這個狀況，可以比較有效的來評估模型的好壞，這時候我們就會採用「交叉驗證</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Cross-Validation</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」的方法來做驗證。</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〔補充〕留一法交叉驗證</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Leave-One-Out Cross Validation</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資料切成的份數等於數據集中數據的個數，並且每次只使用一筆作為測試集，剩下的全部作為訓練集。假設只有十筆資料，切分成十份</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(number of folds=10)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，一個批次只有一筆測試資料，預測準確率僅</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100%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或</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（只有對或錯，沒有答對率</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90%</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這種中間值）。雖然這樣的方式可以讓我們瞭解哪筆資料明顯造成我們模型的偏差，但是這樣一筆一筆驗證的方式非常的消耗計算資源和時間，成本過於龐大。</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48</a:t>
            </a:fld>
            <a:endParaRPr lang="zh-TW" altLang="en-US"/>
          </a:p>
        </p:txBody>
      </p:sp>
    </p:spTree>
    <p:extLst>
      <p:ext uri="{BB962C8B-B14F-4D97-AF65-F5344CB8AC3E}">
        <p14:creationId xmlns:p14="http://schemas.microsoft.com/office/powerpoint/2010/main" val="964027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49</a:t>
            </a:fld>
            <a:endParaRPr lang="zh-TW" altLang="en-US"/>
          </a:p>
        </p:txBody>
      </p:sp>
    </p:spTree>
    <p:extLst>
      <p:ext uri="{BB962C8B-B14F-4D97-AF65-F5344CB8AC3E}">
        <p14:creationId xmlns:p14="http://schemas.microsoft.com/office/powerpoint/2010/main" val="3720860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特徵選取於“越不具有代表性”之二維特徵變量使用</a:t>
            </a: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50</a:t>
            </a:fld>
            <a:endParaRPr lang="zh-TW" altLang="en-US"/>
          </a:p>
        </p:txBody>
      </p:sp>
    </p:spTree>
    <p:extLst>
      <p:ext uri="{BB962C8B-B14F-4D97-AF65-F5344CB8AC3E}">
        <p14:creationId xmlns:p14="http://schemas.microsoft.com/office/powerpoint/2010/main" val="22219002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52</a:t>
            </a:fld>
            <a:endParaRPr lang="zh-TW" altLang="en-US"/>
          </a:p>
        </p:txBody>
      </p:sp>
    </p:spTree>
    <p:extLst>
      <p:ext uri="{BB962C8B-B14F-4D97-AF65-F5344CB8AC3E}">
        <p14:creationId xmlns:p14="http://schemas.microsoft.com/office/powerpoint/2010/main" val="4214161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solidFill>
                  <a:srgbClr val="000000"/>
                </a:solidFill>
                <a:effectLst/>
                <a:latin typeface="微軟正黑體" panose="020B0604030504040204" pitchFamily="34" charset="-120"/>
                <a:ea typeface="微軟正黑體" panose="020B0604030504040204" pitchFamily="34" charset="-120"/>
              </a:rPr>
              <a:t>learning_rate :{'constant'</a:t>
            </a:r>
            <a:r>
              <a:rPr lang="zh-TW" altLang="en-US" b="0" dirty="0">
                <a:solidFill>
                  <a:srgbClr val="000000"/>
                </a:solidFill>
                <a:effectLst/>
                <a:latin typeface="微軟正黑體" panose="020B0604030504040204" pitchFamily="34" charset="-120"/>
                <a:ea typeface="微軟正黑體" panose="020B0604030504040204" pitchFamily="34" charset="-120"/>
              </a:rPr>
              <a:t>，</a:t>
            </a:r>
            <a:r>
              <a:rPr lang="en-US" altLang="zh-TW" b="0" dirty="0">
                <a:solidFill>
                  <a:srgbClr val="000000"/>
                </a:solidFill>
                <a:effectLst/>
                <a:latin typeface="微軟正黑體" panose="020B0604030504040204" pitchFamily="34" charset="-120"/>
                <a:ea typeface="微軟正黑體" panose="020B0604030504040204" pitchFamily="34" charset="-120"/>
              </a:rPr>
              <a:t>'invscaling', 'adaptive‘}</a:t>
            </a:r>
            <a:r>
              <a:rPr lang="zh-TW" altLang="en-US" b="0" dirty="0">
                <a:solidFill>
                  <a:srgbClr val="000000"/>
                </a:solidFill>
                <a:effectLst/>
                <a:latin typeface="微軟正黑體" panose="020B0604030504040204" pitchFamily="34" charset="-120"/>
                <a:ea typeface="微軟正黑體" panose="020B0604030504040204" pitchFamily="34" charset="-120"/>
              </a:rPr>
              <a:t>，默認</a:t>
            </a:r>
            <a:r>
              <a:rPr lang="en-US" altLang="zh-TW" b="0" dirty="0">
                <a:solidFill>
                  <a:srgbClr val="000000"/>
                </a:solidFill>
                <a:effectLst/>
                <a:latin typeface="微軟正黑體" panose="020B0604030504040204" pitchFamily="34" charset="-120"/>
                <a:ea typeface="微軟正黑體" panose="020B0604030504040204" pitchFamily="34" charset="-120"/>
              </a:rPr>
              <a:t>'constant'</a:t>
            </a:r>
            <a:r>
              <a:rPr lang="zh-TW" altLang="en-US" b="0" dirty="0">
                <a:solidFill>
                  <a:srgbClr val="000000"/>
                </a:solidFill>
                <a:effectLst/>
                <a:latin typeface="微軟正黑體" panose="020B0604030504040204" pitchFamily="34" charset="-120"/>
                <a:ea typeface="微軟正黑體" panose="020B0604030504040204" pitchFamily="34" charset="-120"/>
              </a:rPr>
              <a:t>，用於權重更新，只有當</a:t>
            </a:r>
            <a:r>
              <a:rPr lang="en-US" altLang="zh-TW" b="0" dirty="0">
                <a:solidFill>
                  <a:srgbClr val="000000"/>
                </a:solidFill>
                <a:effectLst/>
                <a:latin typeface="微軟正黑體" panose="020B0604030504040204" pitchFamily="34" charset="-120"/>
                <a:ea typeface="微軟正黑體" panose="020B0604030504040204" pitchFamily="34" charset="-120"/>
              </a:rPr>
              <a:t>solver</a:t>
            </a:r>
            <a:r>
              <a:rPr lang="zh-TW" altLang="en-US" b="0" dirty="0">
                <a:solidFill>
                  <a:srgbClr val="000000"/>
                </a:solidFill>
                <a:effectLst/>
                <a:latin typeface="微軟正黑體" panose="020B0604030504040204" pitchFamily="34" charset="-120"/>
                <a:ea typeface="微軟正黑體" panose="020B0604030504040204" pitchFamily="34" charset="-120"/>
              </a:rPr>
              <a:t>為</a:t>
            </a:r>
            <a:r>
              <a:rPr lang="en-US" altLang="zh-TW" b="0" dirty="0">
                <a:solidFill>
                  <a:srgbClr val="000000"/>
                </a:solidFill>
                <a:effectLst/>
                <a:latin typeface="微軟正黑體" panose="020B0604030504040204" pitchFamily="34" charset="-120"/>
                <a:ea typeface="微軟正黑體" panose="020B0604030504040204" pitchFamily="34" charset="-120"/>
              </a:rPr>
              <a:t>'sgd’</a:t>
            </a:r>
            <a:r>
              <a:rPr lang="zh-TW" altLang="en-US" b="0" dirty="0">
                <a:solidFill>
                  <a:srgbClr val="000000"/>
                </a:solidFill>
                <a:effectLst/>
                <a:latin typeface="微軟正黑體" panose="020B0604030504040204" pitchFamily="34" charset="-120"/>
                <a:ea typeface="微軟正黑體" panose="020B0604030504040204" pitchFamily="34" charset="-120"/>
              </a:rPr>
              <a:t>時使用</a:t>
            </a:r>
            <a:endParaRPr lang="en-US" altLang="zh-TW" b="0" dirty="0">
              <a:solidFill>
                <a:srgbClr val="000000"/>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learning_rate_int :double,</a:t>
            </a:r>
            <a:r>
              <a:rPr lang="zh-TW" altLang="en-US" dirty="0">
                <a:latin typeface="微軟正黑體" panose="020B0604030504040204" pitchFamily="34" charset="-120"/>
                <a:ea typeface="微軟正黑體" panose="020B0604030504040204" pitchFamily="34" charset="-120"/>
              </a:rPr>
              <a:t>可選，默認</a:t>
            </a:r>
            <a:r>
              <a:rPr lang="en-US" altLang="zh-TW" dirty="0">
                <a:latin typeface="微軟正黑體" panose="020B0604030504040204" pitchFamily="34" charset="-120"/>
                <a:ea typeface="微軟正黑體" panose="020B0604030504040204" pitchFamily="34" charset="-120"/>
              </a:rPr>
              <a:t>0.001</a:t>
            </a:r>
            <a:r>
              <a:rPr lang="zh-TW" altLang="en-US" dirty="0">
                <a:latin typeface="微軟正黑體" panose="020B0604030504040204" pitchFamily="34" charset="-120"/>
                <a:ea typeface="微軟正黑體" panose="020B0604030504040204" pitchFamily="34" charset="-120"/>
              </a:rPr>
              <a:t>，初始學習率，控制更新權重的補償，只有當</a:t>
            </a:r>
            <a:r>
              <a:rPr lang="en-US" altLang="zh-TW" dirty="0">
                <a:latin typeface="微軟正黑體" panose="020B0604030504040204" pitchFamily="34" charset="-120"/>
                <a:ea typeface="微軟正黑體" panose="020B0604030504040204" pitchFamily="34" charset="-120"/>
              </a:rPr>
              <a:t>solver='sgd' </a:t>
            </a:r>
            <a:r>
              <a:rPr lang="zh-TW" altLang="en-US" dirty="0">
                <a:latin typeface="微軟正黑體" panose="020B0604030504040204" pitchFamily="34" charset="-120"/>
                <a:ea typeface="微軟正黑體" panose="020B0604030504040204" pitchFamily="34" charset="-120"/>
              </a:rPr>
              <a:t>或</a:t>
            </a:r>
            <a:r>
              <a:rPr lang="en-US" altLang="zh-TW" dirty="0">
                <a:latin typeface="微軟正黑體" panose="020B0604030504040204" pitchFamily="34" charset="-120"/>
                <a:ea typeface="微軟正黑體" panose="020B0604030504040204" pitchFamily="34" charset="-120"/>
              </a:rPr>
              <a:t>'adam'</a:t>
            </a:r>
            <a:r>
              <a:rPr lang="zh-TW" altLang="en-US" dirty="0">
                <a:latin typeface="微軟正黑體" panose="020B0604030504040204" pitchFamily="34" charset="-120"/>
                <a:ea typeface="微軟正黑體" panose="020B0604030504040204" pitchFamily="34" charset="-120"/>
              </a:rPr>
              <a:t>時使用。</a:t>
            </a: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54</a:t>
            </a:fld>
            <a:endParaRPr lang="zh-TW" altLang="en-US"/>
          </a:p>
        </p:txBody>
      </p:sp>
    </p:spTree>
    <p:extLst>
      <p:ext uri="{BB962C8B-B14F-4D97-AF65-F5344CB8AC3E}">
        <p14:creationId xmlns:p14="http://schemas.microsoft.com/office/powerpoint/2010/main" val="887017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55</a:t>
            </a:fld>
            <a:endParaRPr lang="zh-TW" altLang="en-US"/>
          </a:p>
        </p:txBody>
      </p:sp>
    </p:spTree>
    <p:extLst>
      <p:ext uri="{BB962C8B-B14F-4D97-AF65-F5344CB8AC3E}">
        <p14:creationId xmlns:p14="http://schemas.microsoft.com/office/powerpoint/2010/main" val="3766808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56</a:t>
            </a:fld>
            <a:endParaRPr lang="zh-TW" altLang="en-US"/>
          </a:p>
        </p:txBody>
      </p:sp>
    </p:spTree>
    <p:extLst>
      <p:ext uri="{BB962C8B-B14F-4D97-AF65-F5344CB8AC3E}">
        <p14:creationId xmlns:p14="http://schemas.microsoft.com/office/powerpoint/2010/main" val="2410681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57</a:t>
            </a:fld>
            <a:endParaRPr lang="zh-TW" altLang="en-US"/>
          </a:p>
        </p:txBody>
      </p:sp>
    </p:spTree>
    <p:extLst>
      <p:ext uri="{BB962C8B-B14F-4D97-AF65-F5344CB8AC3E}">
        <p14:creationId xmlns:p14="http://schemas.microsoft.com/office/powerpoint/2010/main" val="91975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7</a:t>
            </a:fld>
            <a:endParaRPr lang="zh-TW" altLang="en-US"/>
          </a:p>
        </p:txBody>
      </p:sp>
    </p:spTree>
    <p:extLst>
      <p:ext uri="{BB962C8B-B14F-4D97-AF65-F5344CB8AC3E}">
        <p14:creationId xmlns:p14="http://schemas.microsoft.com/office/powerpoint/2010/main" val="3061273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58</a:t>
            </a:fld>
            <a:endParaRPr lang="zh-TW" altLang="en-US"/>
          </a:p>
        </p:txBody>
      </p:sp>
    </p:spTree>
    <p:extLst>
      <p:ext uri="{BB962C8B-B14F-4D97-AF65-F5344CB8AC3E}">
        <p14:creationId xmlns:p14="http://schemas.microsoft.com/office/powerpoint/2010/main" val="396064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rgbClr val="232629"/>
                </a:solidFill>
                <a:effectLst/>
                <a:latin typeface="微軟正黑體" panose="020B0604030504040204" pitchFamily="34" charset="-120"/>
                <a:ea typeface="微軟正黑體" panose="020B0604030504040204" pitchFamily="34" charset="-120"/>
                <a:hlinkClick r:id="rId3"/>
              </a:rPr>
              <a:t>error using loss_curve_ attribute of MLPClassifier in python</a:t>
            </a:r>
            <a:endParaRPr lang="en-US" altLang="zh-TW" sz="1200" b="1" i="0" dirty="0">
              <a:solidFill>
                <a:srgbClr val="232629"/>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https://stackoverflow.com/questions/54181604/error-using-loss-curve-attribute-of-mlpclassifier-in-python</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59</a:t>
            </a:fld>
            <a:endParaRPr lang="zh-TW" altLang="en-US"/>
          </a:p>
        </p:txBody>
      </p:sp>
    </p:spTree>
    <p:extLst>
      <p:ext uri="{BB962C8B-B14F-4D97-AF65-F5344CB8AC3E}">
        <p14:creationId xmlns:p14="http://schemas.microsoft.com/office/powerpoint/2010/main" val="1946297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60</a:t>
            </a:fld>
            <a:endParaRPr lang="zh-TW" altLang="en-US"/>
          </a:p>
        </p:txBody>
      </p:sp>
    </p:spTree>
    <p:extLst>
      <p:ext uri="{BB962C8B-B14F-4D97-AF65-F5344CB8AC3E}">
        <p14:creationId xmlns:p14="http://schemas.microsoft.com/office/powerpoint/2010/main" val="35993085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61</a:t>
            </a:fld>
            <a:endParaRPr lang="zh-TW" altLang="en-US"/>
          </a:p>
        </p:txBody>
      </p:sp>
    </p:spTree>
    <p:extLst>
      <p:ext uri="{BB962C8B-B14F-4D97-AF65-F5344CB8AC3E}">
        <p14:creationId xmlns:p14="http://schemas.microsoft.com/office/powerpoint/2010/main" val="1837782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62</a:t>
            </a:fld>
            <a:endParaRPr lang="zh-TW" altLang="en-US"/>
          </a:p>
        </p:txBody>
      </p:sp>
    </p:spTree>
    <p:extLst>
      <p:ext uri="{BB962C8B-B14F-4D97-AF65-F5344CB8AC3E}">
        <p14:creationId xmlns:p14="http://schemas.microsoft.com/office/powerpoint/2010/main" val="2655801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63</a:t>
            </a:fld>
            <a:endParaRPr lang="zh-TW" altLang="en-US"/>
          </a:p>
        </p:txBody>
      </p:sp>
    </p:spTree>
    <p:extLst>
      <p:ext uri="{BB962C8B-B14F-4D97-AF65-F5344CB8AC3E}">
        <p14:creationId xmlns:p14="http://schemas.microsoft.com/office/powerpoint/2010/main" val="3808200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64</a:t>
            </a:fld>
            <a:endParaRPr lang="zh-TW" altLang="en-US"/>
          </a:p>
        </p:txBody>
      </p:sp>
    </p:spTree>
    <p:extLst>
      <p:ext uri="{BB962C8B-B14F-4D97-AF65-F5344CB8AC3E}">
        <p14:creationId xmlns:p14="http://schemas.microsoft.com/office/powerpoint/2010/main" val="9410567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66</a:t>
            </a:fld>
            <a:endParaRPr lang="zh-TW" altLang="en-US"/>
          </a:p>
        </p:txBody>
      </p:sp>
    </p:spTree>
    <p:extLst>
      <p:ext uri="{BB962C8B-B14F-4D97-AF65-F5344CB8AC3E}">
        <p14:creationId xmlns:p14="http://schemas.microsoft.com/office/powerpoint/2010/main" val="30107359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67</a:t>
            </a:fld>
            <a:endParaRPr lang="zh-TW" altLang="en-US"/>
          </a:p>
        </p:txBody>
      </p:sp>
    </p:spTree>
    <p:extLst>
      <p:ext uri="{BB962C8B-B14F-4D97-AF65-F5344CB8AC3E}">
        <p14:creationId xmlns:p14="http://schemas.microsoft.com/office/powerpoint/2010/main" val="2255254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68</a:t>
            </a:fld>
            <a:endParaRPr lang="zh-TW" altLang="en-US"/>
          </a:p>
        </p:txBody>
      </p:sp>
    </p:spTree>
    <p:extLst>
      <p:ext uri="{BB962C8B-B14F-4D97-AF65-F5344CB8AC3E}">
        <p14:creationId xmlns:p14="http://schemas.microsoft.com/office/powerpoint/2010/main" val="2326138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8</a:t>
            </a:fld>
            <a:endParaRPr lang="zh-TW" altLang="en-US"/>
          </a:p>
        </p:txBody>
      </p:sp>
    </p:spTree>
    <p:extLst>
      <p:ext uri="{BB962C8B-B14F-4D97-AF65-F5344CB8AC3E}">
        <p14:creationId xmlns:p14="http://schemas.microsoft.com/office/powerpoint/2010/main" val="42351788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69</a:t>
            </a:fld>
            <a:endParaRPr lang="zh-TW" altLang="en-US"/>
          </a:p>
        </p:txBody>
      </p:sp>
    </p:spTree>
    <p:extLst>
      <p:ext uri="{BB962C8B-B14F-4D97-AF65-F5344CB8AC3E}">
        <p14:creationId xmlns:p14="http://schemas.microsoft.com/office/powerpoint/2010/main" val="2078071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70</a:t>
            </a:fld>
            <a:endParaRPr lang="zh-TW" altLang="en-US"/>
          </a:p>
        </p:txBody>
      </p:sp>
    </p:spTree>
    <p:extLst>
      <p:ext uri="{BB962C8B-B14F-4D97-AF65-F5344CB8AC3E}">
        <p14:creationId xmlns:p14="http://schemas.microsoft.com/office/powerpoint/2010/main" val="1635174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71</a:t>
            </a:fld>
            <a:endParaRPr lang="zh-TW" altLang="en-US"/>
          </a:p>
        </p:txBody>
      </p:sp>
    </p:spTree>
    <p:extLst>
      <p:ext uri="{BB962C8B-B14F-4D97-AF65-F5344CB8AC3E}">
        <p14:creationId xmlns:p14="http://schemas.microsoft.com/office/powerpoint/2010/main" val="28343434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72</a:t>
            </a:fld>
            <a:endParaRPr lang="zh-TW" altLang="en-US"/>
          </a:p>
        </p:txBody>
      </p:sp>
    </p:spTree>
    <p:extLst>
      <p:ext uri="{BB962C8B-B14F-4D97-AF65-F5344CB8AC3E}">
        <p14:creationId xmlns:p14="http://schemas.microsoft.com/office/powerpoint/2010/main" val="4083156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73</a:t>
            </a:fld>
            <a:endParaRPr lang="zh-TW" altLang="en-US"/>
          </a:p>
        </p:txBody>
      </p:sp>
    </p:spTree>
    <p:extLst>
      <p:ext uri="{BB962C8B-B14F-4D97-AF65-F5344CB8AC3E}">
        <p14:creationId xmlns:p14="http://schemas.microsoft.com/office/powerpoint/2010/main" val="12842047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Reference</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solidFill>
                  <a:srgbClr val="7030A0"/>
                </a:solidFill>
                <a:highlight>
                  <a:srgbClr val="FFFF00"/>
                </a:highlight>
                <a:latin typeface="微軟正黑體" panose="020B0604030504040204" pitchFamily="34" charset="-120"/>
                <a:ea typeface="微軟正黑體" panose="020B0604030504040204" pitchFamily="34" charset="-120"/>
              </a:rPr>
              <a:t>心理學和機器學習中的 </a:t>
            </a:r>
            <a:r>
              <a:rPr lang="en-US" altLang="zh-TW" dirty="0">
                <a:solidFill>
                  <a:srgbClr val="7030A0"/>
                </a:solidFill>
                <a:highlight>
                  <a:srgbClr val="FFFF00"/>
                </a:highlight>
                <a:latin typeface="微軟正黑體" panose="020B0604030504040204" pitchFamily="34" charset="-120"/>
                <a:ea typeface="微軟正黑體" panose="020B0604030504040204" pitchFamily="34" charset="-120"/>
              </a:rPr>
              <a:t>Accuracy</a:t>
            </a:r>
            <a:r>
              <a:rPr lang="zh-TW" altLang="en-US" dirty="0">
                <a:solidFill>
                  <a:srgbClr val="7030A0"/>
                </a:solidFill>
                <a:highlight>
                  <a:srgbClr val="FFFF00"/>
                </a:highlight>
                <a:latin typeface="微軟正黑體" panose="020B0604030504040204" pitchFamily="34" charset="-120"/>
                <a:ea typeface="微軟正黑體" panose="020B0604030504040204" pitchFamily="34" charset="-120"/>
              </a:rPr>
              <a:t>、</a:t>
            </a:r>
            <a:r>
              <a:rPr lang="en-US" altLang="zh-TW" dirty="0">
                <a:solidFill>
                  <a:srgbClr val="7030A0"/>
                </a:solidFill>
                <a:highlight>
                  <a:srgbClr val="FFFF00"/>
                </a:highlight>
                <a:latin typeface="微軟正黑體" panose="020B0604030504040204" pitchFamily="34" charset="-120"/>
                <a:ea typeface="微軟正黑體" panose="020B0604030504040204" pitchFamily="34" charset="-120"/>
              </a:rPr>
              <a:t>Precision</a:t>
            </a:r>
            <a:r>
              <a:rPr lang="zh-TW" altLang="en-US" dirty="0">
                <a:solidFill>
                  <a:srgbClr val="7030A0"/>
                </a:solidFill>
                <a:highlight>
                  <a:srgbClr val="FFFF00"/>
                </a:highlight>
                <a:latin typeface="微軟正黑體" panose="020B0604030504040204" pitchFamily="34" charset="-120"/>
                <a:ea typeface="微軟正黑體" panose="020B0604030504040204" pitchFamily="34" charset="-120"/>
              </a:rPr>
              <a:t>、</a:t>
            </a:r>
            <a:r>
              <a:rPr lang="en-US" altLang="zh-TW" dirty="0">
                <a:solidFill>
                  <a:srgbClr val="7030A0"/>
                </a:solidFill>
                <a:highlight>
                  <a:srgbClr val="FFFF00"/>
                </a:highlight>
                <a:latin typeface="微軟正黑體" panose="020B0604030504040204" pitchFamily="34" charset="-120"/>
                <a:ea typeface="微軟正黑體" panose="020B0604030504040204" pitchFamily="34" charset="-120"/>
              </a:rPr>
              <a:t>Recall Rate </a:t>
            </a:r>
            <a:r>
              <a:rPr lang="zh-TW" altLang="en-US" dirty="0">
                <a:solidFill>
                  <a:srgbClr val="7030A0"/>
                </a:solidFill>
                <a:highlight>
                  <a:srgbClr val="FFFF00"/>
                </a:highlight>
                <a:latin typeface="微軟正黑體" panose="020B0604030504040204" pitchFamily="34" charset="-120"/>
                <a:ea typeface="微軟正黑體" panose="020B0604030504040204" pitchFamily="34" charset="-120"/>
              </a:rPr>
              <a:t>和 </a:t>
            </a:r>
            <a:r>
              <a:rPr lang="en-US" altLang="zh-TW" dirty="0">
                <a:solidFill>
                  <a:srgbClr val="7030A0"/>
                </a:solidFill>
                <a:highlight>
                  <a:srgbClr val="FFFF00"/>
                </a:highlight>
                <a:latin typeface="微軟正黑體" panose="020B0604030504040204" pitchFamily="34" charset="-120"/>
                <a:ea typeface="微軟正黑體" panose="020B0604030504040204" pitchFamily="34" charset="-120"/>
              </a:rPr>
              <a:t>Confusion Matrix</a:t>
            </a:r>
            <a:br>
              <a:rPr lang="en-US" altLang="zh-TW" dirty="0">
                <a:solidFill>
                  <a:srgbClr val="FFC000"/>
                </a:solidFill>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https://chingtien.medium.com/%E5%BF%83%E7%90%86%E5%AD%B8%E5%92%8C%E6%A9%9F%E5%99%A8%E5%AD%B8%E7%BF%92%E4%B8%AD%E7%9A%84-accuracy-precision-recall-rate-%E5%92%8C-confusion-matrix-529d18abc3a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微軟正黑體" panose="020B0604030504040204" pitchFamily="34" charset="-120"/>
                <a:ea typeface="微軟正黑體" panose="020B0604030504040204" pitchFamily="34" charset="-120"/>
              </a:rPr>
              <a:t>如何辨別機器學習模型的好壞？秒懂</a:t>
            </a:r>
            <a:r>
              <a:rPr lang="en-US" altLang="zh-TW" dirty="0">
                <a:latin typeface="微軟正黑體" panose="020B0604030504040204" pitchFamily="34" charset="-120"/>
                <a:ea typeface="微軟正黑體" panose="020B0604030504040204" pitchFamily="34" charset="-120"/>
              </a:rPr>
              <a:t>Confusion Matrix</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https://ycc.idv.tw/confusion-matrix.html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微軟正黑體" panose="020B0604030504040204" pitchFamily="34" charset="-120"/>
                <a:ea typeface="微軟正黑體" panose="020B0604030504040204" pitchFamily="34" charset="-120"/>
              </a:rPr>
              <a:t>多分類問題的模型評估指標</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https://1fly2sky.wordpress.com/2017/12/21/%E5%A4%9A%E5%88%86%E9%A1%9E%E5%95%8F%E9%A1%8C%E7%9A%84%E6%A8%A1%E5%9E%8B%E8%A9%95%E4%BC%B0%E6%8C%87%E6%A8%99/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74</a:t>
            </a:fld>
            <a:endParaRPr lang="zh-TW" altLang="en-US"/>
          </a:p>
        </p:txBody>
      </p:sp>
    </p:spTree>
    <p:extLst>
      <p:ext uri="{BB962C8B-B14F-4D97-AF65-F5344CB8AC3E}">
        <p14:creationId xmlns:p14="http://schemas.microsoft.com/office/powerpoint/2010/main" val="36125397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精確率（</a:t>
            </a:r>
            <a:r>
              <a:rPr lang="en-US" altLang="zh-TW" b="0" i="0" dirty="0">
                <a:solidFill>
                  <a:srgbClr val="303233"/>
                </a:solidFill>
                <a:effectLst/>
              </a:rPr>
              <a:t>Precision</a:t>
            </a:r>
            <a:r>
              <a:rPr lang="zh-TW" altLang="en-US" b="0" i="0" dirty="0">
                <a:solidFill>
                  <a:srgbClr val="303233"/>
                </a:solidFill>
                <a:effectLst/>
              </a:rPr>
              <a:t>）</a:t>
            </a:r>
            <a:r>
              <a:rPr lang="en-US" altLang="zh-TW" b="0" i="0" dirty="0">
                <a:solidFill>
                  <a:srgbClr val="303233"/>
                </a:solidFill>
                <a:effectLst/>
              </a:rPr>
              <a:t>= tp/(tp+fp)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召回率（</a:t>
            </a:r>
            <a:r>
              <a:rPr lang="en-US" altLang="zh-TW" b="0" i="0" dirty="0">
                <a:solidFill>
                  <a:srgbClr val="303233"/>
                </a:solidFill>
                <a:effectLst/>
              </a:rPr>
              <a:t>Recall</a:t>
            </a:r>
            <a:r>
              <a:rPr lang="zh-TW" altLang="en-US" b="0" i="0" dirty="0">
                <a:solidFill>
                  <a:srgbClr val="303233"/>
                </a:solidFill>
                <a:effectLst/>
              </a:rPr>
              <a:t>）</a:t>
            </a:r>
            <a:r>
              <a:rPr lang="en-US" altLang="zh-TW" b="0" i="0" dirty="0">
                <a:solidFill>
                  <a:srgbClr val="303233"/>
                </a:solidFill>
                <a:effectLst/>
              </a:rPr>
              <a:t>= tp/(tp+fn)</a:t>
            </a: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75</a:t>
            </a:fld>
            <a:endParaRPr lang="zh-TW" altLang="en-US"/>
          </a:p>
        </p:txBody>
      </p:sp>
    </p:spTree>
    <p:extLst>
      <p:ext uri="{BB962C8B-B14F-4D97-AF65-F5344CB8AC3E}">
        <p14:creationId xmlns:p14="http://schemas.microsoft.com/office/powerpoint/2010/main" val="2266317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精確率（</a:t>
            </a:r>
            <a:r>
              <a:rPr lang="en-US" altLang="zh-TW" b="0" i="0" dirty="0">
                <a:solidFill>
                  <a:srgbClr val="303233"/>
                </a:solidFill>
                <a:effectLst/>
              </a:rPr>
              <a:t>Precision</a:t>
            </a:r>
            <a:r>
              <a:rPr lang="zh-TW" altLang="en-US" b="0" i="0" dirty="0">
                <a:solidFill>
                  <a:srgbClr val="303233"/>
                </a:solidFill>
                <a:effectLst/>
              </a:rPr>
              <a:t>）</a:t>
            </a:r>
            <a:r>
              <a:rPr lang="en-US" altLang="zh-TW" b="0" i="0" dirty="0">
                <a:solidFill>
                  <a:srgbClr val="303233"/>
                </a:solidFill>
                <a:effectLst/>
              </a:rPr>
              <a:t>= tp/(tp+fp)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召回率（</a:t>
            </a:r>
            <a:r>
              <a:rPr lang="en-US" altLang="zh-TW" b="0" i="0" dirty="0">
                <a:solidFill>
                  <a:srgbClr val="303233"/>
                </a:solidFill>
                <a:effectLst/>
              </a:rPr>
              <a:t>Recall</a:t>
            </a:r>
            <a:r>
              <a:rPr lang="zh-TW" altLang="en-US" b="0" i="0" dirty="0">
                <a:solidFill>
                  <a:srgbClr val="303233"/>
                </a:solidFill>
                <a:effectLst/>
              </a:rPr>
              <a:t>）</a:t>
            </a:r>
            <a:r>
              <a:rPr lang="en-US" altLang="zh-TW" b="0" i="0" dirty="0">
                <a:solidFill>
                  <a:srgbClr val="303233"/>
                </a:solidFill>
                <a:effectLst/>
              </a:rPr>
              <a:t>= tp/(tp+fn)</a:t>
            </a: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76</a:t>
            </a:fld>
            <a:endParaRPr lang="zh-TW" altLang="en-US"/>
          </a:p>
        </p:txBody>
      </p:sp>
    </p:spTree>
    <p:extLst>
      <p:ext uri="{BB962C8B-B14F-4D97-AF65-F5344CB8AC3E}">
        <p14:creationId xmlns:p14="http://schemas.microsoft.com/office/powerpoint/2010/main" val="29746314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精確率（</a:t>
            </a:r>
            <a:r>
              <a:rPr lang="en-US" altLang="zh-TW" b="0" i="0" dirty="0">
                <a:solidFill>
                  <a:srgbClr val="303233"/>
                </a:solidFill>
                <a:effectLst/>
              </a:rPr>
              <a:t>Precision</a:t>
            </a:r>
            <a:r>
              <a:rPr lang="zh-TW" altLang="en-US" b="0" i="0" dirty="0">
                <a:solidFill>
                  <a:srgbClr val="303233"/>
                </a:solidFill>
                <a:effectLst/>
              </a:rPr>
              <a:t>）</a:t>
            </a:r>
            <a:r>
              <a:rPr lang="en-US" altLang="zh-TW" b="0" i="0" dirty="0">
                <a:solidFill>
                  <a:srgbClr val="303233"/>
                </a:solidFill>
                <a:effectLst/>
              </a:rPr>
              <a:t>= tp/(tp+fp)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召回率（</a:t>
            </a:r>
            <a:r>
              <a:rPr lang="en-US" altLang="zh-TW" b="0" i="0" dirty="0">
                <a:solidFill>
                  <a:srgbClr val="303233"/>
                </a:solidFill>
                <a:effectLst/>
              </a:rPr>
              <a:t>Recall</a:t>
            </a:r>
            <a:r>
              <a:rPr lang="zh-TW" altLang="en-US" b="0" i="0" dirty="0">
                <a:solidFill>
                  <a:srgbClr val="303233"/>
                </a:solidFill>
                <a:effectLst/>
              </a:rPr>
              <a:t>）</a:t>
            </a:r>
            <a:r>
              <a:rPr lang="en-US" altLang="zh-TW" b="0" i="0" dirty="0">
                <a:solidFill>
                  <a:srgbClr val="303233"/>
                </a:solidFill>
                <a:effectLst/>
              </a:rPr>
              <a:t>= tp/(tp+fn)</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77</a:t>
            </a:fld>
            <a:endParaRPr lang="zh-TW" altLang="en-US"/>
          </a:p>
        </p:txBody>
      </p:sp>
    </p:spTree>
    <p:extLst>
      <p:ext uri="{BB962C8B-B14F-4D97-AF65-F5344CB8AC3E}">
        <p14:creationId xmlns:p14="http://schemas.microsoft.com/office/powerpoint/2010/main" val="18196225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精確率（</a:t>
            </a:r>
            <a:r>
              <a:rPr lang="en-US" altLang="zh-TW" b="0" i="0" dirty="0">
                <a:solidFill>
                  <a:srgbClr val="303233"/>
                </a:solidFill>
                <a:effectLst/>
              </a:rPr>
              <a:t>Precision</a:t>
            </a:r>
            <a:r>
              <a:rPr lang="zh-TW" altLang="en-US" b="0" i="0" dirty="0">
                <a:solidFill>
                  <a:srgbClr val="303233"/>
                </a:solidFill>
                <a:effectLst/>
              </a:rPr>
              <a:t>）</a:t>
            </a:r>
            <a:r>
              <a:rPr lang="en-US" altLang="zh-TW" b="0" i="0" dirty="0">
                <a:solidFill>
                  <a:srgbClr val="303233"/>
                </a:solidFill>
                <a:effectLst/>
              </a:rPr>
              <a:t>= tp/(tp+fp)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召回率（</a:t>
            </a:r>
            <a:r>
              <a:rPr lang="en-US" altLang="zh-TW" b="0" i="0" dirty="0">
                <a:solidFill>
                  <a:srgbClr val="303233"/>
                </a:solidFill>
                <a:effectLst/>
              </a:rPr>
              <a:t>Recall</a:t>
            </a:r>
            <a:r>
              <a:rPr lang="zh-TW" altLang="en-US" b="0" i="0" dirty="0">
                <a:solidFill>
                  <a:srgbClr val="303233"/>
                </a:solidFill>
                <a:effectLst/>
              </a:rPr>
              <a:t>）</a:t>
            </a:r>
            <a:r>
              <a:rPr lang="en-US" altLang="zh-TW" b="0" i="0" dirty="0">
                <a:solidFill>
                  <a:srgbClr val="303233"/>
                </a:solidFill>
                <a:effectLst/>
              </a:rPr>
              <a:t>= tp/(tp+fn)</a:t>
            </a: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78</a:t>
            </a:fld>
            <a:endParaRPr lang="zh-TW" altLang="en-US"/>
          </a:p>
        </p:txBody>
      </p:sp>
    </p:spTree>
    <p:extLst>
      <p:ext uri="{BB962C8B-B14F-4D97-AF65-F5344CB8AC3E}">
        <p14:creationId xmlns:p14="http://schemas.microsoft.com/office/powerpoint/2010/main" val="289597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9</a:t>
            </a:fld>
            <a:endParaRPr lang="zh-TW" altLang="en-US"/>
          </a:p>
        </p:txBody>
      </p:sp>
    </p:spTree>
    <p:extLst>
      <p:ext uri="{BB962C8B-B14F-4D97-AF65-F5344CB8AC3E}">
        <p14:creationId xmlns:p14="http://schemas.microsoft.com/office/powerpoint/2010/main" val="34584387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精確率（</a:t>
            </a:r>
            <a:r>
              <a:rPr lang="en-US" altLang="zh-TW" b="0" i="0" dirty="0">
                <a:solidFill>
                  <a:srgbClr val="303233"/>
                </a:solidFill>
                <a:effectLst/>
              </a:rPr>
              <a:t>Precision</a:t>
            </a:r>
            <a:r>
              <a:rPr lang="zh-TW" altLang="en-US" b="0" i="0" dirty="0">
                <a:solidFill>
                  <a:srgbClr val="303233"/>
                </a:solidFill>
                <a:effectLst/>
              </a:rPr>
              <a:t>）</a:t>
            </a:r>
            <a:r>
              <a:rPr lang="en-US" altLang="zh-TW" b="0" i="0" dirty="0">
                <a:solidFill>
                  <a:srgbClr val="303233"/>
                </a:solidFill>
                <a:effectLst/>
              </a:rPr>
              <a:t>= tp/(tp+fp)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召回率（</a:t>
            </a:r>
            <a:r>
              <a:rPr lang="en-US" altLang="zh-TW" b="0" i="0" dirty="0">
                <a:solidFill>
                  <a:srgbClr val="303233"/>
                </a:solidFill>
                <a:effectLst/>
              </a:rPr>
              <a:t>Recall</a:t>
            </a:r>
            <a:r>
              <a:rPr lang="zh-TW" altLang="en-US" b="0" i="0" dirty="0">
                <a:solidFill>
                  <a:srgbClr val="303233"/>
                </a:solidFill>
                <a:effectLst/>
              </a:rPr>
              <a:t>）</a:t>
            </a:r>
            <a:r>
              <a:rPr lang="en-US" altLang="zh-TW" b="0" i="0" dirty="0">
                <a:solidFill>
                  <a:srgbClr val="303233"/>
                </a:solidFill>
                <a:effectLst/>
              </a:rPr>
              <a:t>= tp/(tp+fn)</a:t>
            </a: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79</a:t>
            </a:fld>
            <a:endParaRPr lang="zh-TW" altLang="en-US"/>
          </a:p>
        </p:txBody>
      </p:sp>
    </p:spTree>
    <p:extLst>
      <p:ext uri="{BB962C8B-B14F-4D97-AF65-F5344CB8AC3E}">
        <p14:creationId xmlns:p14="http://schemas.microsoft.com/office/powerpoint/2010/main" val="798002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a:solidFill>
                  <a:srgbClr val="303233"/>
                </a:solidFill>
                <a:effectLst/>
              </a:rPr>
              <a:t>精確</a:t>
            </a:r>
            <a:r>
              <a:rPr lang="zh-TW" altLang="en-US" b="0" i="0" dirty="0">
                <a:solidFill>
                  <a:srgbClr val="303233"/>
                </a:solidFill>
                <a:effectLst/>
              </a:rPr>
              <a:t>率（</a:t>
            </a:r>
            <a:r>
              <a:rPr lang="en-US" altLang="zh-TW" b="0" i="0" dirty="0">
                <a:solidFill>
                  <a:srgbClr val="303233"/>
                </a:solidFill>
                <a:effectLst/>
              </a:rPr>
              <a:t>Precision</a:t>
            </a:r>
            <a:r>
              <a:rPr lang="zh-TW" altLang="en-US" b="0" i="0" dirty="0">
                <a:solidFill>
                  <a:srgbClr val="303233"/>
                </a:solidFill>
                <a:effectLst/>
              </a:rPr>
              <a:t>）</a:t>
            </a:r>
            <a:r>
              <a:rPr lang="en-US" altLang="zh-TW" b="0" i="0" dirty="0">
                <a:solidFill>
                  <a:srgbClr val="303233"/>
                </a:solidFill>
                <a:effectLst/>
              </a:rPr>
              <a:t>= tp/(tp+fp)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03233"/>
                </a:solidFill>
                <a:effectLst/>
              </a:rPr>
              <a:t>召回率（</a:t>
            </a:r>
            <a:r>
              <a:rPr lang="en-US" altLang="zh-TW" b="0" i="0" dirty="0">
                <a:solidFill>
                  <a:srgbClr val="303233"/>
                </a:solidFill>
                <a:effectLst/>
              </a:rPr>
              <a:t>Recall</a:t>
            </a:r>
            <a:r>
              <a:rPr lang="zh-TW" altLang="en-US" b="0" i="0" dirty="0">
                <a:solidFill>
                  <a:srgbClr val="303233"/>
                </a:solidFill>
                <a:effectLst/>
              </a:rPr>
              <a:t>）</a:t>
            </a:r>
            <a:r>
              <a:rPr lang="en-US" altLang="zh-TW" b="0" i="0" dirty="0">
                <a:solidFill>
                  <a:srgbClr val="303233"/>
                </a:solidFill>
                <a:effectLst/>
              </a:rPr>
              <a:t>= tp/(tp+fn)</a:t>
            </a: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80</a:t>
            </a:fld>
            <a:endParaRPr lang="zh-TW" altLang="en-US"/>
          </a:p>
        </p:txBody>
      </p:sp>
    </p:spTree>
    <p:extLst>
      <p:ext uri="{BB962C8B-B14F-4D97-AF65-F5344CB8AC3E}">
        <p14:creationId xmlns:p14="http://schemas.microsoft.com/office/powerpoint/2010/main" val="4212577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82</a:t>
            </a:fld>
            <a:endParaRPr lang="zh-TW" altLang="en-US"/>
          </a:p>
        </p:txBody>
      </p:sp>
    </p:spTree>
    <p:extLst>
      <p:ext uri="{BB962C8B-B14F-4D97-AF65-F5344CB8AC3E}">
        <p14:creationId xmlns:p14="http://schemas.microsoft.com/office/powerpoint/2010/main" val="110915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10</a:t>
            </a:fld>
            <a:endParaRPr lang="zh-TW" altLang="en-US"/>
          </a:p>
        </p:txBody>
      </p:sp>
    </p:spTree>
    <p:extLst>
      <p:ext uri="{BB962C8B-B14F-4D97-AF65-F5344CB8AC3E}">
        <p14:creationId xmlns:p14="http://schemas.microsoft.com/office/powerpoint/2010/main" val="263372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DA5F543-7FD9-4085-A36D-22AF4AA3A74F}" type="slidenum">
              <a:rPr lang="zh-TW" altLang="en-US" smtClean="0"/>
              <a:t>11</a:t>
            </a:fld>
            <a:endParaRPr lang="zh-TW" altLang="en-US"/>
          </a:p>
        </p:txBody>
      </p:sp>
    </p:spTree>
    <p:extLst>
      <p:ext uri="{BB962C8B-B14F-4D97-AF65-F5344CB8AC3E}">
        <p14:creationId xmlns:p14="http://schemas.microsoft.com/office/powerpoint/2010/main" val="154640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3C4A8D7A-5CED-4CE1-B2E3-90F56D41D2E4}" type="datetime1">
              <a:rPr lang="en-US" altLang="zh-TW" smtClean="0"/>
              <a:t>6/2/2023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Tree>
    <p:extLst>
      <p:ext uri="{BB962C8B-B14F-4D97-AF65-F5344CB8AC3E}">
        <p14:creationId xmlns:p14="http://schemas.microsoft.com/office/powerpoint/2010/main" val="111337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6026865A-490E-4FAC-AB25-479CACD709B1}" type="datetime1">
              <a:rPr lang="en-US" altLang="zh-TW" smtClean="0"/>
              <a:t>6/2/2023</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434825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6B0A263B-35AC-4422-B2D0-6AC1295C3ED5}" type="datetime1">
              <a:rPr lang="en-US" altLang="zh-TW" smtClean="0"/>
              <a:t>6/2/2023</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738349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0F869F-2D60-41B4-90C4-25CF57520260}" type="datetime1">
              <a:rPr lang="en-US" altLang="zh-TW" smtClean="0"/>
              <a:t>6/2/2023</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512193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3105E0BF-9C8D-497C-9FE0-4326C55FC7C1}" type="datetime1">
              <a:rPr lang="en-US" altLang="zh-TW" smtClean="0"/>
              <a:t>6/2/2023</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70758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9E58068B-202B-4A1E-A304-184F29A229B0}" type="datetime1">
              <a:rPr lang="en-US" altLang="zh-TW" smtClean="0"/>
              <a:t>6/2/2023</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984535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82169008-1CB2-4C5B-9E9A-64FB15BDFD16}" type="datetime1">
              <a:rPr lang="en-US" altLang="zh-TW" smtClean="0"/>
              <a:t>6/2/2023</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06621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5049CBB8-CCCC-4995-8BCD-BE86F252E1BA}" type="datetime1">
              <a:rPr lang="en-US" altLang="zh-TW" smtClean="0"/>
              <a:t>6/2/2023</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95371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B677F64E-E93E-4D32-B4A2-DD161852FBC7}" type="datetime1">
              <a:rPr lang="en-US" altLang="zh-TW" smtClean="0"/>
              <a:t>6/2/2023</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46221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D2CA27E3-DB8A-41F9-B47F-F386F95C8434}" type="datetime1">
              <a:rPr lang="en-US" altLang="zh-TW" smtClean="0"/>
              <a:t>6/2/2023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102229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34BE2901-667D-4FD9-AC82-9EF383E0340F}" type="datetime1">
              <a:rPr lang="en-US" altLang="zh-TW" smtClean="0"/>
              <a:t>6/2/2023</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432032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軟正黑體" panose="020B0604030504040204" pitchFamily="34" charset="-120"/>
              </a:defRPr>
            </a:lvl1pPr>
          </a:lstStyle>
          <a:p>
            <a:fld id="{D8D3D93C-302E-4A32-8704-9128C12DAF9F}" type="datetime1">
              <a:rPr lang="en-US" altLang="zh-TW" smtClean="0"/>
              <a:t>6/2/2023</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軟正黑體" panose="020B0604030504040204" pitchFamily="34" charset="-120"/>
              </a:defRPr>
            </a:lvl1p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軟正黑體" panose="020B0604030504040204" pitchFamily="34" charset="-120"/>
              </a:defRPr>
            </a:lvl1pPr>
          </a:lstStyle>
          <a:p>
            <a:fld id="{B2DC25EE-239B-4C5F-AAD1-255A7D5F1EE2}" type="slidenum">
              <a:rPr lang="en-US" smtClean="0"/>
              <a:pPr/>
              <a:t>‹#›</a:t>
            </a:fld>
            <a:endParaRPr lang="en-US" dirty="0"/>
          </a:p>
        </p:txBody>
      </p:sp>
    </p:spTree>
    <p:extLst>
      <p:ext uri="{BB962C8B-B14F-4D97-AF65-F5344CB8AC3E}">
        <p14:creationId xmlns:p14="http://schemas.microsoft.com/office/powerpoint/2010/main" val="394070891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hdr="0" dt="0"/>
  <p:txStyles>
    <p:titleStyle>
      <a:lvl1pPr algn="l" defTabSz="914400" rtl="0" eaLnBrk="1" latinLnBrk="0" hangingPunct="1">
        <a:lnSpc>
          <a:spcPct val="90000"/>
        </a:lnSpc>
        <a:spcBef>
          <a:spcPct val="0"/>
        </a:spcBef>
        <a:buNone/>
        <a:defRPr sz="4000" b="1" kern="1200">
          <a:solidFill>
            <a:schemeClr val="tx1"/>
          </a:solidFill>
          <a:latin typeface="微軟正黑體" panose="020B0604030504040204" pitchFamily="34" charset="-120"/>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4.png"/><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hyperlink" Target="https://stackoverflow.com/questions/54181604/error-using-loss-curve-attribute-of-mlpclassifier-in-python" TargetMode="Externa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 Target="slide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zhuanlan.zhihu.com/p/46934912"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hyperlink" Target="https://scikit-learn.org/stable/modules/generated/sklearn.neural_network.MLPClassifier.html" TargetMode="External"/><Relationship Id="rId4" Type="http://schemas.openxmlformats.org/officeDocument/2006/relationships/hyperlink" Target="https://blog.csdn.net/weixin_44491423/article/details/11671160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DA4374D-F270-4C02-88D7-B751FD9BD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026" name="Picture 2" descr="PCB 印刷電路板- 一般用- 志倫科技有限公司">
            <a:extLst>
              <a:ext uri="{FF2B5EF4-FFF2-40B4-BE49-F238E27FC236}">
                <a16:creationId xmlns:a16="http://schemas.microsoft.com/office/drawing/2014/main" id="{8C6065C7-4668-06BA-AAAE-3A387EC8D254}"/>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t="11943" b="13057"/>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alpha val="95000"/>
            </a:schemeClr>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C9E8A708-3E5C-8397-A390-88E18B127063}"/>
              </a:ext>
            </a:extLst>
          </p:cNvPr>
          <p:cNvSpPr>
            <a:spLocks noGrp="1"/>
          </p:cNvSpPr>
          <p:nvPr>
            <p:ph type="ctrTitle"/>
          </p:nvPr>
        </p:nvSpPr>
        <p:spPr>
          <a:xfrm>
            <a:off x="1804988" y="1442172"/>
            <a:ext cx="8582025" cy="2177328"/>
          </a:xfrm>
        </p:spPr>
        <p:txBody>
          <a:bodyPr anchor="ctr">
            <a:normAutofit/>
          </a:bodyPr>
          <a:lstStyle/>
          <a:p>
            <a:pPr algn="ctr"/>
            <a:r>
              <a:rPr lang="en-US" altLang="zh-TW" sz="5000" dirty="0">
                <a:latin typeface="微軟正黑體" panose="020B0604030504040204" pitchFamily="34" charset="-120"/>
                <a:ea typeface="微軟正黑體" panose="020B0604030504040204" pitchFamily="34" charset="-120"/>
              </a:rPr>
              <a:t>314337 </a:t>
            </a:r>
            <a:r>
              <a:rPr lang="zh-TW" altLang="en-US" sz="5000" dirty="0">
                <a:latin typeface="微軟正黑體" panose="020B0604030504040204" pitchFamily="34" charset="-120"/>
                <a:ea typeface="微軟正黑體" panose="020B0604030504040204" pitchFamily="34" charset="-120"/>
              </a:rPr>
              <a:t>類神經網路</a:t>
            </a:r>
            <a:br>
              <a:rPr lang="en-US" altLang="zh-TW" sz="5000" dirty="0">
                <a:latin typeface="微軟正黑體" panose="020B0604030504040204" pitchFamily="34" charset="-120"/>
                <a:ea typeface="微軟正黑體" panose="020B0604030504040204" pitchFamily="34" charset="-120"/>
              </a:rPr>
            </a:br>
            <a:r>
              <a:rPr lang="zh-TW" altLang="en-US" sz="5000" dirty="0">
                <a:latin typeface="微軟正黑體" panose="020B0604030504040204" pitchFamily="34" charset="-120"/>
                <a:ea typeface="微軟正黑體" panose="020B0604030504040204" pitchFamily="34" charset="-120"/>
              </a:rPr>
              <a:t>期末報告</a:t>
            </a:r>
            <a:br>
              <a:rPr lang="en-US" altLang="zh-TW" sz="5000" dirty="0">
                <a:latin typeface="微軟正黑體" panose="020B0604030504040204" pitchFamily="34" charset="-120"/>
                <a:ea typeface="微軟正黑體" panose="020B0604030504040204" pitchFamily="34" charset="-120"/>
              </a:rPr>
            </a:br>
            <a:r>
              <a:rPr lang="en-US" altLang="zh-TW" sz="5000" dirty="0">
                <a:ea typeface="微軟正黑體" panose="020B0604030504040204" pitchFamily="34" charset="-120"/>
              </a:rPr>
              <a:t>MLP</a:t>
            </a:r>
            <a:r>
              <a:rPr lang="zh-TW" altLang="en-US" sz="5000" dirty="0">
                <a:ea typeface="微軟正黑體" panose="020B0604030504040204" pitchFamily="34" charset="-120"/>
              </a:rPr>
              <a:t>分類器應用於瑕疵檢測</a:t>
            </a:r>
            <a:endParaRPr lang="zh-TW" altLang="en-US" sz="5000" dirty="0">
              <a:latin typeface="微軟正黑體" panose="020B0604030504040204" pitchFamily="34" charset="-120"/>
              <a:ea typeface="微軟正黑體" panose="020B0604030504040204" pitchFamily="34" charset="-120"/>
            </a:endParaRPr>
          </a:p>
        </p:txBody>
      </p:sp>
      <p:sp>
        <p:nvSpPr>
          <p:cNvPr id="1037" name="Rectangle: Rounded Corners 1036">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副標題 2">
            <a:extLst>
              <a:ext uri="{FF2B5EF4-FFF2-40B4-BE49-F238E27FC236}">
                <a16:creationId xmlns:a16="http://schemas.microsoft.com/office/drawing/2014/main" id="{142DF733-C17E-1C52-C1F4-356ECA68F580}"/>
              </a:ext>
            </a:extLst>
          </p:cNvPr>
          <p:cNvSpPr>
            <a:spLocks noGrp="1"/>
          </p:cNvSpPr>
          <p:nvPr>
            <p:ph type="subTitle" idx="1"/>
          </p:nvPr>
        </p:nvSpPr>
        <p:spPr>
          <a:xfrm>
            <a:off x="2566988" y="3962400"/>
            <a:ext cx="7058025" cy="581025"/>
          </a:xfrm>
        </p:spPr>
        <p:txBody>
          <a:bodyPr anchor="ctr">
            <a:normAutofit/>
          </a:bodyPr>
          <a:lstStyle/>
          <a:p>
            <a:pPr algn="ctr">
              <a:lnSpc>
                <a:spcPct val="100000"/>
              </a:lnSpc>
            </a:pPr>
            <a:r>
              <a:rPr lang="zh-TW" altLang="en-US" sz="3000" dirty="0">
                <a:solidFill>
                  <a:srgbClr val="FFFFFF"/>
                </a:solidFill>
                <a:latin typeface="微軟正黑體" panose="020B0604030504040204" pitchFamily="34" charset="-120"/>
                <a:ea typeface="微軟正黑體" panose="020B0604030504040204" pitchFamily="34" charset="-120"/>
              </a:rPr>
              <a:t>創新</a:t>
            </a:r>
            <a:r>
              <a:rPr lang="en-US" altLang="zh-TW" sz="3000" dirty="0">
                <a:solidFill>
                  <a:srgbClr val="FFFFFF"/>
                </a:solidFill>
                <a:latin typeface="微軟正黑體" panose="020B0604030504040204" pitchFamily="34" charset="-120"/>
                <a:ea typeface="微軟正黑體" panose="020B0604030504040204" pitchFamily="34" charset="-120"/>
              </a:rPr>
              <a:t>AI</a:t>
            </a:r>
            <a:r>
              <a:rPr lang="zh-TW" altLang="en-US" sz="3000" dirty="0">
                <a:solidFill>
                  <a:srgbClr val="FFFFFF"/>
                </a:solidFill>
                <a:latin typeface="微軟正黑體" panose="020B0604030504040204" pitchFamily="34" charset="-120"/>
                <a:ea typeface="微軟正黑體" panose="020B0604030504040204" pitchFamily="34" charset="-120"/>
              </a:rPr>
              <a:t>碩一  </a:t>
            </a:r>
            <a:r>
              <a:rPr lang="en-US" altLang="zh-TW" sz="3000" dirty="0">
                <a:solidFill>
                  <a:srgbClr val="FFFFFF"/>
                </a:solidFill>
                <a:latin typeface="微軟正黑體" panose="020B0604030504040204" pitchFamily="34" charset="-120"/>
                <a:ea typeface="微軟正黑體" panose="020B0604030504040204" pitchFamily="34" charset="-120"/>
              </a:rPr>
              <a:t>111C71008</a:t>
            </a:r>
            <a:r>
              <a:rPr lang="zh-TW" altLang="en-US" sz="3000" dirty="0">
                <a:solidFill>
                  <a:srgbClr val="FFFFFF"/>
                </a:solidFill>
                <a:latin typeface="微軟正黑體" panose="020B0604030504040204" pitchFamily="34" charset="-120"/>
                <a:ea typeface="微軟正黑體" panose="020B0604030504040204" pitchFamily="34" charset="-120"/>
              </a:rPr>
              <a:t> 何哲平</a:t>
            </a:r>
          </a:p>
        </p:txBody>
      </p:sp>
    </p:spTree>
    <p:extLst>
      <p:ext uri="{BB962C8B-B14F-4D97-AF65-F5344CB8AC3E}">
        <p14:creationId xmlns:p14="http://schemas.microsoft.com/office/powerpoint/2010/main" val="445072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pPr marL="742950" indent="-742950">
              <a:buFont typeface="+mj-lt"/>
              <a:buAutoNum type="arabicPeriod" startAt="2"/>
            </a:pPr>
            <a:r>
              <a:rPr lang="zh-TW" altLang="en-US" dirty="0">
                <a:ea typeface="微軟正黑體" panose="020B0604030504040204" pitchFamily="34" charset="-120"/>
              </a:rPr>
              <a:t>請問是否為瑕疵</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2433F345-0E1E-E629-60F5-14A3D61AAA64}"/>
              </a:ext>
            </a:extLst>
          </p:cNvPr>
          <p:cNvSpPr txBox="1"/>
          <p:nvPr/>
        </p:nvSpPr>
        <p:spPr>
          <a:xfrm>
            <a:off x="639184" y="2251713"/>
            <a:ext cx="346189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電路板照片 </a:t>
            </a:r>
          </a:p>
        </p:txBody>
      </p:sp>
      <p:sp>
        <p:nvSpPr>
          <p:cNvPr id="22" name="文字方塊 21">
            <a:extLst>
              <a:ext uri="{FF2B5EF4-FFF2-40B4-BE49-F238E27FC236}">
                <a16:creationId xmlns:a16="http://schemas.microsoft.com/office/drawing/2014/main" id="{C1D73EB1-1E48-B488-61A7-174186A02B74}"/>
              </a:ext>
            </a:extLst>
          </p:cNvPr>
          <p:cNvSpPr txBox="1"/>
          <p:nvPr/>
        </p:nvSpPr>
        <p:spPr>
          <a:xfrm>
            <a:off x="8458200" y="2302291"/>
            <a:ext cx="3238500" cy="523220"/>
          </a:xfrm>
          <a:prstGeom prst="rect">
            <a:avLst/>
          </a:prstGeom>
          <a:noFill/>
        </p:spPr>
        <p:txBody>
          <a:bodyPr wrap="square">
            <a:spAutoFit/>
          </a:bodyPr>
          <a:lstStyle/>
          <a:p>
            <a:pPr algn="r"/>
            <a:r>
              <a:rPr lang="zh-TW" altLang="en-US" sz="2800" dirty="0">
                <a:latin typeface="微軟正黑體" panose="020B0604030504040204" pitchFamily="34" charset="-120"/>
                <a:ea typeface="微軟正黑體" panose="020B0604030504040204" pitchFamily="34" charset="-120"/>
              </a:rPr>
              <a:t>電路板設計稿</a:t>
            </a:r>
          </a:p>
        </p:txBody>
      </p:sp>
      <p:sp>
        <p:nvSpPr>
          <p:cNvPr id="23" name="文字方塊 22">
            <a:extLst>
              <a:ext uri="{FF2B5EF4-FFF2-40B4-BE49-F238E27FC236}">
                <a16:creationId xmlns:a16="http://schemas.microsoft.com/office/drawing/2014/main" id="{1B9FCA4F-29EE-3240-D4DC-7D50AF739B2D}"/>
              </a:ext>
            </a:extLst>
          </p:cNvPr>
          <p:cNvSpPr txBox="1"/>
          <p:nvPr/>
        </p:nvSpPr>
        <p:spPr>
          <a:xfrm>
            <a:off x="4365054" y="4293525"/>
            <a:ext cx="3461892" cy="707886"/>
          </a:xfrm>
          <a:prstGeom prst="rect">
            <a:avLst/>
          </a:prstGeom>
          <a:noFill/>
        </p:spPr>
        <p:txBody>
          <a:bodyPr wrap="square">
            <a:spAutoFit/>
          </a:bodyPr>
          <a:lstStyle/>
          <a:p>
            <a:pPr algn="ctr"/>
            <a:r>
              <a:rPr lang="en-US" altLang="zh-TW" sz="4000" dirty="0">
                <a:latin typeface="微軟正黑體" panose="020B0604030504040204" pitchFamily="34" charset="-120"/>
                <a:ea typeface="微軟正黑體" panose="020B0604030504040204" pitchFamily="34" charset="-120"/>
              </a:rPr>
              <a:t>OK</a:t>
            </a:r>
            <a:r>
              <a:rPr lang="zh-TW" altLang="en-US" sz="4000" dirty="0">
                <a:latin typeface="微軟正黑體" panose="020B0604030504040204" pitchFamily="34" charset="-120"/>
                <a:ea typeface="微軟正黑體" panose="020B0604030504040204" pitchFamily="34" charset="-120"/>
              </a:rPr>
              <a:t>正常</a:t>
            </a:r>
          </a:p>
        </p:txBody>
      </p:sp>
      <p:pic>
        <p:nvPicPr>
          <p:cNvPr id="4" name="圖片 3" descr="一張含有 行, 黃色, 平行, 鮮豔 的圖片&#10;&#10;自動產生的描述">
            <a:extLst>
              <a:ext uri="{FF2B5EF4-FFF2-40B4-BE49-F238E27FC236}">
                <a16:creationId xmlns:a16="http://schemas.microsoft.com/office/drawing/2014/main" id="{A77871FC-D4E2-60BD-AAE2-A520B1E63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700" y="2847468"/>
            <a:ext cx="3600000" cy="3600000"/>
          </a:xfrm>
          <a:prstGeom prst="rect">
            <a:avLst/>
          </a:prstGeom>
          <a:ln w="3175">
            <a:solidFill>
              <a:schemeClr val="tx1"/>
            </a:solidFill>
          </a:ln>
        </p:spPr>
      </p:pic>
      <p:pic>
        <p:nvPicPr>
          <p:cNvPr id="7" name="圖片 6" descr="一張含有 模糊的, 棕色, 螢幕擷取畫面, 行 的圖片&#10;&#10;自動產生的描述">
            <a:extLst>
              <a:ext uri="{FF2B5EF4-FFF2-40B4-BE49-F238E27FC236}">
                <a16:creationId xmlns:a16="http://schemas.microsoft.com/office/drawing/2014/main" id="{9CA829C1-DF24-1CEE-FDAC-BA0B6EFF5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65" y="2847468"/>
            <a:ext cx="3600000" cy="3600000"/>
          </a:xfrm>
          <a:prstGeom prst="rect">
            <a:avLst/>
          </a:prstGeom>
          <a:ln w="3175">
            <a:solidFill>
              <a:schemeClr val="tx1"/>
            </a:solidFill>
          </a:ln>
        </p:spPr>
      </p:pic>
      <p:sp>
        <p:nvSpPr>
          <p:cNvPr id="3" name="內容版面配置區 3">
            <a:extLst>
              <a:ext uri="{FF2B5EF4-FFF2-40B4-BE49-F238E27FC236}">
                <a16:creationId xmlns:a16="http://schemas.microsoft.com/office/drawing/2014/main" id="{22C50394-2EED-B3A9-9846-B9C56C867958}"/>
              </a:ext>
            </a:extLst>
          </p:cNvPr>
          <p:cNvSpPr txBox="1">
            <a:spLocks/>
          </p:cNvSpPr>
          <p:nvPr/>
        </p:nvSpPr>
        <p:spPr>
          <a:xfrm>
            <a:off x="9677401" y="1391411"/>
            <a:ext cx="2020614" cy="61430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zh-TW" altLang="en-US" sz="2000" dirty="0">
                <a:ea typeface="微軟正黑體" panose="020B0604030504040204" pitchFamily="34" charset="-120"/>
              </a:rPr>
              <a:t>圖像預處理後</a:t>
            </a:r>
          </a:p>
        </p:txBody>
      </p:sp>
    </p:spTree>
    <p:extLst>
      <p:ext uri="{BB962C8B-B14F-4D97-AF65-F5344CB8AC3E}">
        <p14:creationId xmlns:p14="http://schemas.microsoft.com/office/powerpoint/2010/main" val="1082258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pPr marL="742950" indent="-742950">
              <a:buFont typeface="+mj-lt"/>
              <a:buAutoNum type="arabicPeriod" startAt="3"/>
            </a:pPr>
            <a:r>
              <a:rPr lang="zh-TW" altLang="en-US" dirty="0">
                <a:ea typeface="微軟正黑體" panose="020B0604030504040204" pitchFamily="34" charset="-120"/>
              </a:rPr>
              <a:t>請問是否為瑕疵</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2433F345-0E1E-E629-60F5-14A3D61AAA64}"/>
              </a:ext>
            </a:extLst>
          </p:cNvPr>
          <p:cNvSpPr txBox="1"/>
          <p:nvPr/>
        </p:nvSpPr>
        <p:spPr>
          <a:xfrm>
            <a:off x="639184" y="2251713"/>
            <a:ext cx="346189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電路板照片 </a:t>
            </a:r>
          </a:p>
        </p:txBody>
      </p:sp>
      <p:sp>
        <p:nvSpPr>
          <p:cNvPr id="22" name="文字方塊 21">
            <a:extLst>
              <a:ext uri="{FF2B5EF4-FFF2-40B4-BE49-F238E27FC236}">
                <a16:creationId xmlns:a16="http://schemas.microsoft.com/office/drawing/2014/main" id="{C1D73EB1-1E48-B488-61A7-174186A02B74}"/>
              </a:ext>
            </a:extLst>
          </p:cNvPr>
          <p:cNvSpPr txBox="1"/>
          <p:nvPr/>
        </p:nvSpPr>
        <p:spPr>
          <a:xfrm>
            <a:off x="8458200" y="2302291"/>
            <a:ext cx="3238500" cy="523220"/>
          </a:xfrm>
          <a:prstGeom prst="rect">
            <a:avLst/>
          </a:prstGeom>
          <a:noFill/>
        </p:spPr>
        <p:txBody>
          <a:bodyPr wrap="square">
            <a:spAutoFit/>
          </a:bodyPr>
          <a:lstStyle/>
          <a:p>
            <a:pPr algn="r"/>
            <a:r>
              <a:rPr lang="zh-TW" altLang="en-US" sz="2800" dirty="0">
                <a:latin typeface="微軟正黑體" panose="020B0604030504040204" pitchFamily="34" charset="-120"/>
                <a:ea typeface="微軟正黑體" panose="020B0604030504040204" pitchFamily="34" charset="-120"/>
              </a:rPr>
              <a:t>電路板設計稿</a:t>
            </a:r>
          </a:p>
        </p:txBody>
      </p:sp>
      <p:sp>
        <p:nvSpPr>
          <p:cNvPr id="23" name="文字方塊 22">
            <a:extLst>
              <a:ext uri="{FF2B5EF4-FFF2-40B4-BE49-F238E27FC236}">
                <a16:creationId xmlns:a16="http://schemas.microsoft.com/office/drawing/2014/main" id="{1B9FCA4F-29EE-3240-D4DC-7D50AF739B2D}"/>
              </a:ext>
            </a:extLst>
          </p:cNvPr>
          <p:cNvSpPr txBox="1"/>
          <p:nvPr/>
        </p:nvSpPr>
        <p:spPr>
          <a:xfrm>
            <a:off x="4365054" y="4412800"/>
            <a:ext cx="3461892" cy="707886"/>
          </a:xfrm>
          <a:prstGeom prst="rect">
            <a:avLst/>
          </a:prstGeom>
          <a:noFill/>
        </p:spPr>
        <p:txBody>
          <a:bodyPr wrap="square">
            <a:spAutoFit/>
          </a:bodyPr>
          <a:lstStyle/>
          <a:p>
            <a:pPr algn="ctr"/>
            <a:r>
              <a:rPr lang="en-US" altLang="zh-TW" sz="4000" dirty="0">
                <a:latin typeface="微軟正黑體" panose="020B0604030504040204" pitchFamily="34" charset="-120"/>
                <a:ea typeface="微軟正黑體" panose="020B0604030504040204" pitchFamily="34" charset="-120"/>
              </a:rPr>
              <a:t>NG</a:t>
            </a:r>
            <a:r>
              <a:rPr lang="zh-TW" altLang="en-US" sz="4000" dirty="0">
                <a:latin typeface="微軟正黑體" panose="020B0604030504040204" pitchFamily="34" charset="-120"/>
                <a:ea typeface="微軟正黑體" panose="020B0604030504040204" pitchFamily="34" charset="-120"/>
              </a:rPr>
              <a:t>瑕疵</a:t>
            </a:r>
          </a:p>
        </p:txBody>
      </p:sp>
      <p:pic>
        <p:nvPicPr>
          <p:cNvPr id="7" name="圖片 6">
            <a:extLst>
              <a:ext uri="{FF2B5EF4-FFF2-40B4-BE49-F238E27FC236}">
                <a16:creationId xmlns:a16="http://schemas.microsoft.com/office/drawing/2014/main" id="{45F0AD30-FB50-EB46-3610-EDDB993C22DD}"/>
              </a:ext>
            </a:extLst>
          </p:cNvPr>
          <p:cNvPicPr>
            <a:picLocks noChangeAspect="1"/>
          </p:cNvPicPr>
          <p:nvPr/>
        </p:nvPicPr>
        <p:blipFill>
          <a:blip r:embed="rId3"/>
          <a:stretch>
            <a:fillRect/>
          </a:stretch>
        </p:blipFill>
        <p:spPr>
          <a:xfrm>
            <a:off x="620769" y="2828635"/>
            <a:ext cx="3498721" cy="3600000"/>
          </a:xfrm>
          <a:prstGeom prst="rect">
            <a:avLst/>
          </a:prstGeom>
          <a:ln w="3175">
            <a:solidFill>
              <a:schemeClr val="tx1"/>
            </a:solidFill>
          </a:ln>
        </p:spPr>
      </p:pic>
      <p:pic>
        <p:nvPicPr>
          <p:cNvPr id="10" name="圖片 9">
            <a:extLst>
              <a:ext uri="{FF2B5EF4-FFF2-40B4-BE49-F238E27FC236}">
                <a16:creationId xmlns:a16="http://schemas.microsoft.com/office/drawing/2014/main" id="{1611691E-A75B-EA0C-1C3A-7353344ED155}"/>
              </a:ext>
            </a:extLst>
          </p:cNvPr>
          <p:cNvPicPr>
            <a:picLocks noChangeAspect="1"/>
          </p:cNvPicPr>
          <p:nvPr/>
        </p:nvPicPr>
        <p:blipFill>
          <a:blip r:embed="rId4"/>
          <a:stretch>
            <a:fillRect/>
          </a:stretch>
        </p:blipFill>
        <p:spPr>
          <a:xfrm>
            <a:off x="8304575" y="2828635"/>
            <a:ext cx="3392125" cy="3600000"/>
          </a:xfrm>
          <a:prstGeom prst="rect">
            <a:avLst/>
          </a:prstGeom>
          <a:ln w="3175">
            <a:solidFill>
              <a:schemeClr val="tx1"/>
            </a:solidFill>
          </a:ln>
        </p:spPr>
      </p:pic>
      <p:sp>
        <p:nvSpPr>
          <p:cNvPr id="4" name="內容版面配置區 3">
            <a:extLst>
              <a:ext uri="{FF2B5EF4-FFF2-40B4-BE49-F238E27FC236}">
                <a16:creationId xmlns:a16="http://schemas.microsoft.com/office/drawing/2014/main" id="{F43FAC65-F111-3BDA-A4F0-E8BBE5E803E8}"/>
              </a:ext>
            </a:extLst>
          </p:cNvPr>
          <p:cNvSpPr txBox="1">
            <a:spLocks/>
          </p:cNvSpPr>
          <p:nvPr/>
        </p:nvSpPr>
        <p:spPr>
          <a:xfrm>
            <a:off x="9677401" y="1391411"/>
            <a:ext cx="2020614" cy="61430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zh-TW" altLang="en-US" sz="2000" dirty="0">
                <a:ea typeface="微軟正黑體" panose="020B0604030504040204" pitchFamily="34" charset="-120"/>
              </a:rPr>
              <a:t>圖像預處理前</a:t>
            </a:r>
          </a:p>
        </p:txBody>
      </p:sp>
    </p:spTree>
    <p:extLst>
      <p:ext uri="{BB962C8B-B14F-4D97-AF65-F5344CB8AC3E}">
        <p14:creationId xmlns:p14="http://schemas.microsoft.com/office/powerpoint/2010/main" val="234779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pPr marL="742950" indent="-742950">
              <a:buFont typeface="+mj-lt"/>
              <a:buAutoNum type="arabicPeriod" startAt="3"/>
            </a:pPr>
            <a:r>
              <a:rPr lang="zh-TW" altLang="en-US" dirty="0">
                <a:ea typeface="微軟正黑體" panose="020B0604030504040204" pitchFamily="34" charset="-120"/>
              </a:rPr>
              <a:t>請問是否為瑕疵</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2433F345-0E1E-E629-60F5-14A3D61AAA64}"/>
              </a:ext>
            </a:extLst>
          </p:cNvPr>
          <p:cNvSpPr txBox="1"/>
          <p:nvPr/>
        </p:nvSpPr>
        <p:spPr>
          <a:xfrm>
            <a:off x="639184" y="2251713"/>
            <a:ext cx="346189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電路板照片 </a:t>
            </a:r>
          </a:p>
        </p:txBody>
      </p:sp>
      <p:sp>
        <p:nvSpPr>
          <p:cNvPr id="22" name="文字方塊 21">
            <a:extLst>
              <a:ext uri="{FF2B5EF4-FFF2-40B4-BE49-F238E27FC236}">
                <a16:creationId xmlns:a16="http://schemas.microsoft.com/office/drawing/2014/main" id="{C1D73EB1-1E48-B488-61A7-174186A02B74}"/>
              </a:ext>
            </a:extLst>
          </p:cNvPr>
          <p:cNvSpPr txBox="1"/>
          <p:nvPr/>
        </p:nvSpPr>
        <p:spPr>
          <a:xfrm>
            <a:off x="8458200" y="2302291"/>
            <a:ext cx="3238500" cy="523220"/>
          </a:xfrm>
          <a:prstGeom prst="rect">
            <a:avLst/>
          </a:prstGeom>
          <a:noFill/>
        </p:spPr>
        <p:txBody>
          <a:bodyPr wrap="square">
            <a:spAutoFit/>
          </a:bodyPr>
          <a:lstStyle/>
          <a:p>
            <a:pPr algn="r"/>
            <a:r>
              <a:rPr lang="zh-TW" altLang="en-US" sz="2800" dirty="0">
                <a:latin typeface="微軟正黑體" panose="020B0604030504040204" pitchFamily="34" charset="-120"/>
                <a:ea typeface="微軟正黑體" panose="020B0604030504040204" pitchFamily="34" charset="-120"/>
              </a:rPr>
              <a:t>電路板設計稿</a:t>
            </a:r>
          </a:p>
        </p:txBody>
      </p:sp>
      <p:sp>
        <p:nvSpPr>
          <p:cNvPr id="23" name="文字方塊 22">
            <a:extLst>
              <a:ext uri="{FF2B5EF4-FFF2-40B4-BE49-F238E27FC236}">
                <a16:creationId xmlns:a16="http://schemas.microsoft.com/office/drawing/2014/main" id="{1B9FCA4F-29EE-3240-D4DC-7D50AF739B2D}"/>
              </a:ext>
            </a:extLst>
          </p:cNvPr>
          <p:cNvSpPr txBox="1"/>
          <p:nvPr/>
        </p:nvSpPr>
        <p:spPr>
          <a:xfrm>
            <a:off x="4365054" y="4308010"/>
            <a:ext cx="3461892" cy="707886"/>
          </a:xfrm>
          <a:prstGeom prst="rect">
            <a:avLst/>
          </a:prstGeom>
          <a:noFill/>
        </p:spPr>
        <p:txBody>
          <a:bodyPr wrap="square">
            <a:spAutoFit/>
          </a:bodyPr>
          <a:lstStyle/>
          <a:p>
            <a:pPr algn="ctr"/>
            <a:r>
              <a:rPr lang="en-US" altLang="zh-TW" sz="4000" dirty="0">
                <a:latin typeface="微軟正黑體" panose="020B0604030504040204" pitchFamily="34" charset="-120"/>
                <a:ea typeface="微軟正黑體" panose="020B0604030504040204" pitchFamily="34" charset="-120"/>
              </a:rPr>
              <a:t>NG</a:t>
            </a:r>
            <a:r>
              <a:rPr lang="zh-TW" altLang="en-US" sz="4000" dirty="0">
                <a:latin typeface="微軟正黑體" panose="020B0604030504040204" pitchFamily="34" charset="-120"/>
                <a:ea typeface="微軟正黑體" panose="020B0604030504040204" pitchFamily="34" charset="-120"/>
              </a:rPr>
              <a:t>瑕疵</a:t>
            </a:r>
          </a:p>
        </p:txBody>
      </p:sp>
      <p:pic>
        <p:nvPicPr>
          <p:cNvPr id="5" name="圖片 4" descr="一張含有 服裝, 布, 灰色 的圖片&#10;&#10;自動產生的描述">
            <a:extLst>
              <a:ext uri="{FF2B5EF4-FFF2-40B4-BE49-F238E27FC236}">
                <a16:creationId xmlns:a16="http://schemas.microsoft.com/office/drawing/2014/main" id="{3F2F9E87-8067-F605-0228-7F7DB15D4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1" y="2825511"/>
            <a:ext cx="3600000" cy="3600000"/>
          </a:xfrm>
          <a:prstGeom prst="rect">
            <a:avLst/>
          </a:prstGeom>
          <a:ln w="3175">
            <a:solidFill>
              <a:schemeClr val="tx1"/>
            </a:solidFill>
          </a:ln>
        </p:spPr>
      </p:pic>
      <p:pic>
        <p:nvPicPr>
          <p:cNvPr id="8" name="圖片 7" descr="一張含有 黃色, 螢幕擷取畫面, 鮮豔 的圖片&#10;&#10;自動產生的描述">
            <a:extLst>
              <a:ext uri="{FF2B5EF4-FFF2-40B4-BE49-F238E27FC236}">
                <a16:creationId xmlns:a16="http://schemas.microsoft.com/office/drawing/2014/main" id="{A44C7A92-11B1-1178-A168-8379F7B64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700" y="2825511"/>
            <a:ext cx="3600000" cy="3600000"/>
          </a:xfrm>
          <a:prstGeom prst="rect">
            <a:avLst/>
          </a:prstGeom>
          <a:ln w="3175">
            <a:solidFill>
              <a:schemeClr val="tx1"/>
            </a:solidFill>
          </a:ln>
        </p:spPr>
      </p:pic>
      <p:sp>
        <p:nvSpPr>
          <p:cNvPr id="3" name="內容版面配置區 3">
            <a:extLst>
              <a:ext uri="{FF2B5EF4-FFF2-40B4-BE49-F238E27FC236}">
                <a16:creationId xmlns:a16="http://schemas.microsoft.com/office/drawing/2014/main" id="{F9B8DB6E-5E2D-EAB2-2233-0FE5267ED7C0}"/>
              </a:ext>
            </a:extLst>
          </p:cNvPr>
          <p:cNvSpPr txBox="1">
            <a:spLocks/>
          </p:cNvSpPr>
          <p:nvPr/>
        </p:nvSpPr>
        <p:spPr>
          <a:xfrm>
            <a:off x="9677401" y="1391411"/>
            <a:ext cx="2020614" cy="61430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zh-TW" altLang="en-US" sz="2000" dirty="0">
                <a:ea typeface="微軟正黑體" panose="020B0604030504040204" pitchFamily="34" charset="-120"/>
              </a:rPr>
              <a:t>圖像預處理後</a:t>
            </a:r>
          </a:p>
        </p:txBody>
      </p:sp>
    </p:spTree>
    <p:extLst>
      <p:ext uri="{BB962C8B-B14F-4D97-AF65-F5344CB8AC3E}">
        <p14:creationId xmlns:p14="http://schemas.microsoft.com/office/powerpoint/2010/main" val="627920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pPr marL="742950" indent="-742950">
              <a:buFont typeface="+mj-lt"/>
              <a:buAutoNum type="arabicPeriod" startAt="4"/>
            </a:pPr>
            <a:r>
              <a:rPr lang="zh-TW" altLang="en-US" dirty="0">
                <a:ea typeface="微軟正黑體" panose="020B0604030504040204" pitchFamily="34" charset="-120"/>
              </a:rPr>
              <a:t>請問是否為瑕疵</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2433F345-0E1E-E629-60F5-14A3D61AAA64}"/>
              </a:ext>
            </a:extLst>
          </p:cNvPr>
          <p:cNvSpPr txBox="1"/>
          <p:nvPr/>
        </p:nvSpPr>
        <p:spPr>
          <a:xfrm>
            <a:off x="639184" y="2251713"/>
            <a:ext cx="346189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電路板照片 </a:t>
            </a:r>
          </a:p>
        </p:txBody>
      </p:sp>
      <p:sp>
        <p:nvSpPr>
          <p:cNvPr id="22" name="文字方塊 21">
            <a:extLst>
              <a:ext uri="{FF2B5EF4-FFF2-40B4-BE49-F238E27FC236}">
                <a16:creationId xmlns:a16="http://schemas.microsoft.com/office/drawing/2014/main" id="{C1D73EB1-1E48-B488-61A7-174186A02B74}"/>
              </a:ext>
            </a:extLst>
          </p:cNvPr>
          <p:cNvSpPr txBox="1"/>
          <p:nvPr/>
        </p:nvSpPr>
        <p:spPr>
          <a:xfrm>
            <a:off x="8458200" y="2302291"/>
            <a:ext cx="3238500" cy="523220"/>
          </a:xfrm>
          <a:prstGeom prst="rect">
            <a:avLst/>
          </a:prstGeom>
          <a:noFill/>
        </p:spPr>
        <p:txBody>
          <a:bodyPr wrap="square">
            <a:spAutoFit/>
          </a:bodyPr>
          <a:lstStyle/>
          <a:p>
            <a:pPr algn="r"/>
            <a:r>
              <a:rPr lang="zh-TW" altLang="en-US" sz="2800" dirty="0">
                <a:latin typeface="微軟正黑體" panose="020B0604030504040204" pitchFamily="34" charset="-120"/>
                <a:ea typeface="微軟正黑體" panose="020B0604030504040204" pitchFamily="34" charset="-120"/>
              </a:rPr>
              <a:t>電路板設計稿</a:t>
            </a:r>
          </a:p>
        </p:txBody>
      </p:sp>
      <p:sp>
        <p:nvSpPr>
          <p:cNvPr id="23" name="文字方塊 22">
            <a:extLst>
              <a:ext uri="{FF2B5EF4-FFF2-40B4-BE49-F238E27FC236}">
                <a16:creationId xmlns:a16="http://schemas.microsoft.com/office/drawing/2014/main" id="{1B9FCA4F-29EE-3240-D4DC-7D50AF739B2D}"/>
              </a:ext>
            </a:extLst>
          </p:cNvPr>
          <p:cNvSpPr txBox="1"/>
          <p:nvPr/>
        </p:nvSpPr>
        <p:spPr>
          <a:xfrm>
            <a:off x="4365054" y="4412800"/>
            <a:ext cx="3461892" cy="707886"/>
          </a:xfrm>
          <a:prstGeom prst="rect">
            <a:avLst/>
          </a:prstGeom>
          <a:noFill/>
        </p:spPr>
        <p:txBody>
          <a:bodyPr wrap="square">
            <a:spAutoFit/>
          </a:bodyPr>
          <a:lstStyle/>
          <a:p>
            <a:pPr algn="ctr"/>
            <a:r>
              <a:rPr lang="en-US" altLang="zh-TW" sz="4000" dirty="0">
                <a:latin typeface="微軟正黑體" panose="020B0604030504040204" pitchFamily="34" charset="-120"/>
                <a:ea typeface="微軟正黑體" panose="020B0604030504040204" pitchFamily="34" charset="-120"/>
              </a:rPr>
              <a:t>NG</a:t>
            </a:r>
            <a:r>
              <a:rPr lang="zh-TW" altLang="en-US" sz="4000" dirty="0">
                <a:latin typeface="微軟正黑體" panose="020B0604030504040204" pitchFamily="34" charset="-120"/>
                <a:ea typeface="微軟正黑體" panose="020B0604030504040204" pitchFamily="34" charset="-120"/>
              </a:rPr>
              <a:t>瑕疵</a:t>
            </a:r>
          </a:p>
        </p:txBody>
      </p:sp>
      <p:pic>
        <p:nvPicPr>
          <p:cNvPr id="4" name="圖片 3">
            <a:extLst>
              <a:ext uri="{FF2B5EF4-FFF2-40B4-BE49-F238E27FC236}">
                <a16:creationId xmlns:a16="http://schemas.microsoft.com/office/drawing/2014/main" id="{E49C53A2-1CF6-24CC-A4E8-8FE85A3BA39F}"/>
              </a:ext>
            </a:extLst>
          </p:cNvPr>
          <p:cNvPicPr>
            <a:picLocks noChangeAspect="1"/>
          </p:cNvPicPr>
          <p:nvPr/>
        </p:nvPicPr>
        <p:blipFill>
          <a:blip r:embed="rId3"/>
          <a:stretch>
            <a:fillRect/>
          </a:stretch>
        </p:blipFill>
        <p:spPr>
          <a:xfrm>
            <a:off x="639184" y="2844111"/>
            <a:ext cx="3507455" cy="3600000"/>
          </a:xfrm>
          <a:prstGeom prst="rect">
            <a:avLst/>
          </a:prstGeom>
          <a:ln w="3175">
            <a:solidFill>
              <a:schemeClr val="tx1"/>
            </a:solidFill>
          </a:ln>
        </p:spPr>
      </p:pic>
      <p:pic>
        <p:nvPicPr>
          <p:cNvPr id="6" name="圖片 5">
            <a:extLst>
              <a:ext uri="{FF2B5EF4-FFF2-40B4-BE49-F238E27FC236}">
                <a16:creationId xmlns:a16="http://schemas.microsoft.com/office/drawing/2014/main" id="{11A448C2-4BC7-7590-FE00-77A72E1A1740}"/>
              </a:ext>
            </a:extLst>
          </p:cNvPr>
          <p:cNvPicPr>
            <a:picLocks noChangeAspect="1"/>
          </p:cNvPicPr>
          <p:nvPr/>
        </p:nvPicPr>
        <p:blipFill>
          <a:blip r:embed="rId4"/>
          <a:stretch>
            <a:fillRect/>
          </a:stretch>
        </p:blipFill>
        <p:spPr>
          <a:xfrm>
            <a:off x="8286173" y="2844111"/>
            <a:ext cx="3410527" cy="3600000"/>
          </a:xfrm>
          <a:prstGeom prst="rect">
            <a:avLst/>
          </a:prstGeom>
          <a:ln w="3175">
            <a:solidFill>
              <a:schemeClr val="tx1"/>
            </a:solidFill>
          </a:ln>
        </p:spPr>
      </p:pic>
      <p:sp>
        <p:nvSpPr>
          <p:cNvPr id="3" name="內容版面配置區 3">
            <a:extLst>
              <a:ext uri="{FF2B5EF4-FFF2-40B4-BE49-F238E27FC236}">
                <a16:creationId xmlns:a16="http://schemas.microsoft.com/office/drawing/2014/main" id="{5046DA4B-091C-DA4B-A159-039641818835}"/>
              </a:ext>
            </a:extLst>
          </p:cNvPr>
          <p:cNvSpPr txBox="1">
            <a:spLocks/>
          </p:cNvSpPr>
          <p:nvPr/>
        </p:nvSpPr>
        <p:spPr>
          <a:xfrm>
            <a:off x="9677401" y="1391411"/>
            <a:ext cx="2020614" cy="61430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zh-TW" altLang="en-US" sz="2000" dirty="0">
                <a:ea typeface="微軟正黑體" panose="020B0604030504040204" pitchFamily="34" charset="-120"/>
              </a:rPr>
              <a:t>圖像預處理前</a:t>
            </a:r>
          </a:p>
        </p:txBody>
      </p:sp>
    </p:spTree>
    <p:extLst>
      <p:ext uri="{BB962C8B-B14F-4D97-AF65-F5344CB8AC3E}">
        <p14:creationId xmlns:p14="http://schemas.microsoft.com/office/powerpoint/2010/main" val="16143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pPr marL="742950" indent="-742950">
              <a:buFont typeface="+mj-lt"/>
              <a:buAutoNum type="arabicPeriod" startAt="4"/>
            </a:pPr>
            <a:r>
              <a:rPr lang="zh-TW" altLang="en-US" dirty="0">
                <a:ea typeface="微軟正黑體" panose="020B0604030504040204" pitchFamily="34" charset="-120"/>
              </a:rPr>
              <a:t>請問是否為瑕疵</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2433F345-0E1E-E629-60F5-14A3D61AAA64}"/>
              </a:ext>
            </a:extLst>
          </p:cNvPr>
          <p:cNvSpPr txBox="1"/>
          <p:nvPr/>
        </p:nvSpPr>
        <p:spPr>
          <a:xfrm>
            <a:off x="639184" y="2251713"/>
            <a:ext cx="346189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電路板照片 </a:t>
            </a:r>
          </a:p>
        </p:txBody>
      </p:sp>
      <p:sp>
        <p:nvSpPr>
          <p:cNvPr id="22" name="文字方塊 21">
            <a:extLst>
              <a:ext uri="{FF2B5EF4-FFF2-40B4-BE49-F238E27FC236}">
                <a16:creationId xmlns:a16="http://schemas.microsoft.com/office/drawing/2014/main" id="{C1D73EB1-1E48-B488-61A7-174186A02B74}"/>
              </a:ext>
            </a:extLst>
          </p:cNvPr>
          <p:cNvSpPr txBox="1"/>
          <p:nvPr/>
        </p:nvSpPr>
        <p:spPr>
          <a:xfrm>
            <a:off x="8458200" y="2302291"/>
            <a:ext cx="3238500" cy="523220"/>
          </a:xfrm>
          <a:prstGeom prst="rect">
            <a:avLst/>
          </a:prstGeom>
          <a:noFill/>
        </p:spPr>
        <p:txBody>
          <a:bodyPr wrap="square">
            <a:spAutoFit/>
          </a:bodyPr>
          <a:lstStyle/>
          <a:p>
            <a:pPr algn="r"/>
            <a:r>
              <a:rPr lang="zh-TW" altLang="en-US" sz="2800" dirty="0">
                <a:latin typeface="微軟正黑體" panose="020B0604030504040204" pitchFamily="34" charset="-120"/>
                <a:ea typeface="微軟正黑體" panose="020B0604030504040204" pitchFamily="34" charset="-120"/>
              </a:rPr>
              <a:t>電路板設計稿</a:t>
            </a:r>
          </a:p>
        </p:txBody>
      </p:sp>
      <p:sp>
        <p:nvSpPr>
          <p:cNvPr id="23" name="文字方塊 22">
            <a:extLst>
              <a:ext uri="{FF2B5EF4-FFF2-40B4-BE49-F238E27FC236}">
                <a16:creationId xmlns:a16="http://schemas.microsoft.com/office/drawing/2014/main" id="{1B9FCA4F-29EE-3240-D4DC-7D50AF739B2D}"/>
              </a:ext>
            </a:extLst>
          </p:cNvPr>
          <p:cNvSpPr txBox="1"/>
          <p:nvPr/>
        </p:nvSpPr>
        <p:spPr>
          <a:xfrm>
            <a:off x="4365054" y="4308010"/>
            <a:ext cx="3461892" cy="707886"/>
          </a:xfrm>
          <a:prstGeom prst="rect">
            <a:avLst/>
          </a:prstGeom>
          <a:noFill/>
        </p:spPr>
        <p:txBody>
          <a:bodyPr wrap="square">
            <a:spAutoFit/>
          </a:bodyPr>
          <a:lstStyle/>
          <a:p>
            <a:pPr algn="ctr"/>
            <a:r>
              <a:rPr lang="en-US" altLang="zh-TW" sz="4000" dirty="0">
                <a:latin typeface="微軟正黑體" panose="020B0604030504040204" pitchFamily="34" charset="-120"/>
                <a:ea typeface="微軟正黑體" panose="020B0604030504040204" pitchFamily="34" charset="-120"/>
              </a:rPr>
              <a:t>NG</a:t>
            </a:r>
            <a:r>
              <a:rPr lang="zh-TW" altLang="en-US" sz="4000" dirty="0">
                <a:latin typeface="微軟正黑體" panose="020B0604030504040204" pitchFamily="34" charset="-120"/>
                <a:ea typeface="微軟正黑體" panose="020B0604030504040204" pitchFamily="34" charset="-120"/>
              </a:rPr>
              <a:t>瑕疵</a:t>
            </a:r>
          </a:p>
        </p:txBody>
      </p:sp>
      <p:pic>
        <p:nvPicPr>
          <p:cNvPr id="6" name="圖片 5" descr="一張含有 螢幕擷取畫面, 柳橙 的圖片&#10;&#10;自動產生的描述">
            <a:extLst>
              <a:ext uri="{FF2B5EF4-FFF2-40B4-BE49-F238E27FC236}">
                <a16:creationId xmlns:a16="http://schemas.microsoft.com/office/drawing/2014/main" id="{FC67FE96-059B-9FB2-7D33-62DF060F3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84" y="2847468"/>
            <a:ext cx="3600000" cy="3600000"/>
          </a:xfrm>
          <a:prstGeom prst="rect">
            <a:avLst/>
          </a:prstGeom>
          <a:ln w="3175">
            <a:solidFill>
              <a:schemeClr val="tx1"/>
            </a:solidFill>
          </a:ln>
        </p:spPr>
      </p:pic>
      <p:pic>
        <p:nvPicPr>
          <p:cNvPr id="9" name="圖片 8" descr="一張含有 黃色, 螢幕擷取畫面, 鮮豔, Rectangle 的圖片&#10;&#10;自動產生的描述">
            <a:extLst>
              <a:ext uri="{FF2B5EF4-FFF2-40B4-BE49-F238E27FC236}">
                <a16:creationId xmlns:a16="http://schemas.microsoft.com/office/drawing/2014/main" id="{58F498DF-A7BA-4E95-852A-1A8ACC746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924" y="2847468"/>
            <a:ext cx="3600000" cy="3600000"/>
          </a:xfrm>
          <a:prstGeom prst="rect">
            <a:avLst/>
          </a:prstGeom>
          <a:ln w="3175">
            <a:solidFill>
              <a:schemeClr val="tx1"/>
            </a:solidFill>
          </a:ln>
        </p:spPr>
      </p:pic>
      <p:sp>
        <p:nvSpPr>
          <p:cNvPr id="3" name="內容版面配置區 3">
            <a:extLst>
              <a:ext uri="{FF2B5EF4-FFF2-40B4-BE49-F238E27FC236}">
                <a16:creationId xmlns:a16="http://schemas.microsoft.com/office/drawing/2014/main" id="{6151E3C7-0F63-BCE5-73EF-23E28696A093}"/>
              </a:ext>
            </a:extLst>
          </p:cNvPr>
          <p:cNvSpPr txBox="1">
            <a:spLocks/>
          </p:cNvSpPr>
          <p:nvPr/>
        </p:nvSpPr>
        <p:spPr>
          <a:xfrm>
            <a:off x="9677401" y="1391411"/>
            <a:ext cx="2020614" cy="61430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zh-TW" altLang="en-US" sz="2000" dirty="0">
                <a:ea typeface="微軟正黑體" panose="020B0604030504040204" pitchFamily="34" charset="-120"/>
              </a:rPr>
              <a:t>圖像預處理後</a:t>
            </a:r>
          </a:p>
        </p:txBody>
      </p:sp>
    </p:spTree>
    <p:extLst>
      <p:ext uri="{BB962C8B-B14F-4D97-AF65-F5344CB8AC3E}">
        <p14:creationId xmlns:p14="http://schemas.microsoft.com/office/powerpoint/2010/main" val="129172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pPr marL="742950" indent="-742950">
              <a:buFont typeface="+mj-lt"/>
              <a:buAutoNum type="arabicPeriod" startAt="5"/>
            </a:pPr>
            <a:r>
              <a:rPr lang="zh-TW" altLang="en-US" dirty="0">
                <a:ea typeface="微軟正黑體" panose="020B0604030504040204" pitchFamily="34" charset="-120"/>
              </a:rPr>
              <a:t>請問是否為瑕疵</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2433F345-0E1E-E629-60F5-14A3D61AAA64}"/>
              </a:ext>
            </a:extLst>
          </p:cNvPr>
          <p:cNvSpPr txBox="1"/>
          <p:nvPr/>
        </p:nvSpPr>
        <p:spPr>
          <a:xfrm>
            <a:off x="639184" y="2251713"/>
            <a:ext cx="346189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電路板照片 </a:t>
            </a:r>
          </a:p>
        </p:txBody>
      </p:sp>
      <p:sp>
        <p:nvSpPr>
          <p:cNvPr id="22" name="文字方塊 21">
            <a:extLst>
              <a:ext uri="{FF2B5EF4-FFF2-40B4-BE49-F238E27FC236}">
                <a16:creationId xmlns:a16="http://schemas.microsoft.com/office/drawing/2014/main" id="{C1D73EB1-1E48-B488-61A7-174186A02B74}"/>
              </a:ext>
            </a:extLst>
          </p:cNvPr>
          <p:cNvSpPr txBox="1"/>
          <p:nvPr/>
        </p:nvSpPr>
        <p:spPr>
          <a:xfrm>
            <a:off x="8458200" y="2302291"/>
            <a:ext cx="3238500" cy="523220"/>
          </a:xfrm>
          <a:prstGeom prst="rect">
            <a:avLst/>
          </a:prstGeom>
          <a:noFill/>
        </p:spPr>
        <p:txBody>
          <a:bodyPr wrap="square">
            <a:spAutoFit/>
          </a:bodyPr>
          <a:lstStyle/>
          <a:p>
            <a:pPr algn="r"/>
            <a:r>
              <a:rPr lang="zh-TW" altLang="en-US" sz="2800" dirty="0">
                <a:latin typeface="微軟正黑體" panose="020B0604030504040204" pitchFamily="34" charset="-120"/>
                <a:ea typeface="微軟正黑體" panose="020B0604030504040204" pitchFamily="34" charset="-120"/>
              </a:rPr>
              <a:t>電路板設計稿</a:t>
            </a:r>
          </a:p>
        </p:txBody>
      </p:sp>
      <p:sp>
        <p:nvSpPr>
          <p:cNvPr id="23" name="文字方塊 22">
            <a:extLst>
              <a:ext uri="{FF2B5EF4-FFF2-40B4-BE49-F238E27FC236}">
                <a16:creationId xmlns:a16="http://schemas.microsoft.com/office/drawing/2014/main" id="{1B9FCA4F-29EE-3240-D4DC-7D50AF739B2D}"/>
              </a:ext>
            </a:extLst>
          </p:cNvPr>
          <p:cNvSpPr txBox="1"/>
          <p:nvPr/>
        </p:nvSpPr>
        <p:spPr>
          <a:xfrm>
            <a:off x="4365054" y="4412800"/>
            <a:ext cx="3461892" cy="707886"/>
          </a:xfrm>
          <a:prstGeom prst="rect">
            <a:avLst/>
          </a:prstGeom>
          <a:noFill/>
        </p:spPr>
        <p:txBody>
          <a:bodyPr wrap="square">
            <a:spAutoFit/>
          </a:bodyPr>
          <a:lstStyle/>
          <a:p>
            <a:pPr algn="ctr"/>
            <a:r>
              <a:rPr lang="en-US" altLang="zh-TW" sz="4000" dirty="0">
                <a:latin typeface="微軟正黑體" panose="020B0604030504040204" pitchFamily="34" charset="-120"/>
                <a:ea typeface="微軟正黑體" panose="020B0604030504040204" pitchFamily="34" charset="-120"/>
              </a:rPr>
              <a:t>NG</a:t>
            </a:r>
            <a:r>
              <a:rPr lang="zh-TW" altLang="en-US" sz="4000" dirty="0">
                <a:latin typeface="微軟正黑體" panose="020B0604030504040204" pitchFamily="34" charset="-120"/>
                <a:ea typeface="微軟正黑體" panose="020B0604030504040204" pitchFamily="34" charset="-120"/>
              </a:rPr>
              <a:t>瑕疵</a:t>
            </a:r>
          </a:p>
        </p:txBody>
      </p:sp>
      <p:pic>
        <p:nvPicPr>
          <p:cNvPr id="4" name="圖片 3">
            <a:extLst>
              <a:ext uri="{FF2B5EF4-FFF2-40B4-BE49-F238E27FC236}">
                <a16:creationId xmlns:a16="http://schemas.microsoft.com/office/drawing/2014/main" id="{1E3065F3-59F7-85FB-BF1D-CDB55C93D43E}"/>
              </a:ext>
            </a:extLst>
          </p:cNvPr>
          <p:cNvPicPr>
            <a:picLocks noChangeAspect="1"/>
          </p:cNvPicPr>
          <p:nvPr/>
        </p:nvPicPr>
        <p:blipFill>
          <a:blip r:embed="rId3"/>
          <a:stretch>
            <a:fillRect/>
          </a:stretch>
        </p:blipFill>
        <p:spPr>
          <a:xfrm>
            <a:off x="8286173" y="2825511"/>
            <a:ext cx="3410527" cy="3600000"/>
          </a:xfrm>
          <a:prstGeom prst="rect">
            <a:avLst/>
          </a:prstGeom>
          <a:ln w="3175">
            <a:solidFill>
              <a:schemeClr val="tx1"/>
            </a:solidFill>
          </a:ln>
        </p:spPr>
      </p:pic>
      <p:pic>
        <p:nvPicPr>
          <p:cNvPr id="7" name="圖片 6">
            <a:extLst>
              <a:ext uri="{FF2B5EF4-FFF2-40B4-BE49-F238E27FC236}">
                <a16:creationId xmlns:a16="http://schemas.microsoft.com/office/drawing/2014/main" id="{DEB0D9ED-1148-BA7E-4431-38FFD28AFAB3}"/>
              </a:ext>
            </a:extLst>
          </p:cNvPr>
          <p:cNvPicPr>
            <a:picLocks noChangeAspect="1"/>
          </p:cNvPicPr>
          <p:nvPr/>
        </p:nvPicPr>
        <p:blipFill>
          <a:blip r:embed="rId4"/>
          <a:stretch>
            <a:fillRect/>
          </a:stretch>
        </p:blipFill>
        <p:spPr>
          <a:xfrm>
            <a:off x="639184" y="2825511"/>
            <a:ext cx="3516495" cy="3600000"/>
          </a:xfrm>
          <a:prstGeom prst="rect">
            <a:avLst/>
          </a:prstGeom>
          <a:ln w="3175">
            <a:solidFill>
              <a:schemeClr val="tx1"/>
            </a:solidFill>
          </a:ln>
        </p:spPr>
      </p:pic>
      <p:sp>
        <p:nvSpPr>
          <p:cNvPr id="3" name="內容版面配置區 3">
            <a:extLst>
              <a:ext uri="{FF2B5EF4-FFF2-40B4-BE49-F238E27FC236}">
                <a16:creationId xmlns:a16="http://schemas.microsoft.com/office/drawing/2014/main" id="{42F3A6DF-4ABF-645C-97B6-7FF13505A00B}"/>
              </a:ext>
            </a:extLst>
          </p:cNvPr>
          <p:cNvSpPr txBox="1">
            <a:spLocks/>
          </p:cNvSpPr>
          <p:nvPr/>
        </p:nvSpPr>
        <p:spPr>
          <a:xfrm>
            <a:off x="9677401" y="1391411"/>
            <a:ext cx="2020614" cy="61430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zh-TW" altLang="en-US" sz="2000" dirty="0">
                <a:ea typeface="微軟正黑體" panose="020B0604030504040204" pitchFamily="34" charset="-120"/>
              </a:rPr>
              <a:t>圖像預處理前</a:t>
            </a:r>
          </a:p>
        </p:txBody>
      </p:sp>
    </p:spTree>
    <p:extLst>
      <p:ext uri="{BB962C8B-B14F-4D97-AF65-F5344CB8AC3E}">
        <p14:creationId xmlns:p14="http://schemas.microsoft.com/office/powerpoint/2010/main" val="12842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pPr marL="742950" indent="-742950">
              <a:buFont typeface="+mj-lt"/>
              <a:buAutoNum type="arabicPeriod" startAt="5"/>
            </a:pPr>
            <a:r>
              <a:rPr lang="zh-TW" altLang="en-US" dirty="0">
                <a:ea typeface="微軟正黑體" panose="020B0604030504040204" pitchFamily="34" charset="-120"/>
              </a:rPr>
              <a:t>請問是否為瑕疵</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2433F345-0E1E-E629-60F5-14A3D61AAA64}"/>
              </a:ext>
            </a:extLst>
          </p:cNvPr>
          <p:cNvSpPr txBox="1"/>
          <p:nvPr/>
        </p:nvSpPr>
        <p:spPr>
          <a:xfrm>
            <a:off x="639184" y="2251713"/>
            <a:ext cx="346189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電路板照片 </a:t>
            </a:r>
          </a:p>
        </p:txBody>
      </p:sp>
      <p:sp>
        <p:nvSpPr>
          <p:cNvPr id="22" name="文字方塊 21">
            <a:extLst>
              <a:ext uri="{FF2B5EF4-FFF2-40B4-BE49-F238E27FC236}">
                <a16:creationId xmlns:a16="http://schemas.microsoft.com/office/drawing/2014/main" id="{C1D73EB1-1E48-B488-61A7-174186A02B74}"/>
              </a:ext>
            </a:extLst>
          </p:cNvPr>
          <p:cNvSpPr txBox="1"/>
          <p:nvPr/>
        </p:nvSpPr>
        <p:spPr>
          <a:xfrm>
            <a:off x="8458200" y="2302291"/>
            <a:ext cx="3238500" cy="523220"/>
          </a:xfrm>
          <a:prstGeom prst="rect">
            <a:avLst/>
          </a:prstGeom>
          <a:noFill/>
        </p:spPr>
        <p:txBody>
          <a:bodyPr wrap="square">
            <a:spAutoFit/>
          </a:bodyPr>
          <a:lstStyle/>
          <a:p>
            <a:pPr algn="r"/>
            <a:r>
              <a:rPr lang="zh-TW" altLang="en-US" sz="2800" dirty="0">
                <a:latin typeface="微軟正黑體" panose="020B0604030504040204" pitchFamily="34" charset="-120"/>
                <a:ea typeface="微軟正黑體" panose="020B0604030504040204" pitchFamily="34" charset="-120"/>
              </a:rPr>
              <a:t>電路板設計稿</a:t>
            </a:r>
          </a:p>
        </p:txBody>
      </p:sp>
      <p:sp>
        <p:nvSpPr>
          <p:cNvPr id="23" name="文字方塊 22">
            <a:extLst>
              <a:ext uri="{FF2B5EF4-FFF2-40B4-BE49-F238E27FC236}">
                <a16:creationId xmlns:a16="http://schemas.microsoft.com/office/drawing/2014/main" id="{1B9FCA4F-29EE-3240-D4DC-7D50AF739B2D}"/>
              </a:ext>
            </a:extLst>
          </p:cNvPr>
          <p:cNvSpPr txBox="1"/>
          <p:nvPr/>
        </p:nvSpPr>
        <p:spPr>
          <a:xfrm>
            <a:off x="4365054" y="4293525"/>
            <a:ext cx="3461892" cy="707886"/>
          </a:xfrm>
          <a:prstGeom prst="rect">
            <a:avLst/>
          </a:prstGeom>
          <a:noFill/>
        </p:spPr>
        <p:txBody>
          <a:bodyPr wrap="square">
            <a:spAutoFit/>
          </a:bodyPr>
          <a:lstStyle/>
          <a:p>
            <a:pPr algn="ctr"/>
            <a:r>
              <a:rPr lang="en-US" altLang="zh-TW" sz="4000" dirty="0">
                <a:latin typeface="微軟正黑體" panose="020B0604030504040204" pitchFamily="34" charset="-120"/>
                <a:ea typeface="微軟正黑體" panose="020B0604030504040204" pitchFamily="34" charset="-120"/>
              </a:rPr>
              <a:t>NG</a:t>
            </a:r>
            <a:r>
              <a:rPr lang="zh-TW" altLang="en-US" sz="4000" dirty="0">
                <a:latin typeface="微軟正黑體" panose="020B0604030504040204" pitchFamily="34" charset="-120"/>
                <a:ea typeface="微軟正黑體" panose="020B0604030504040204" pitchFamily="34" charset="-120"/>
              </a:rPr>
              <a:t>瑕疵</a:t>
            </a:r>
          </a:p>
        </p:txBody>
      </p:sp>
      <p:pic>
        <p:nvPicPr>
          <p:cNvPr id="5" name="圖片 4" descr="一張含有 螢幕擷取畫面, 鮮豔, Rectangle, 柳橙 的圖片&#10;&#10;自動產生的描述">
            <a:extLst>
              <a:ext uri="{FF2B5EF4-FFF2-40B4-BE49-F238E27FC236}">
                <a16:creationId xmlns:a16="http://schemas.microsoft.com/office/drawing/2014/main" id="{29C42714-28B8-D53D-BA32-7AB214D52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700" y="2847468"/>
            <a:ext cx="3600000" cy="3600000"/>
          </a:xfrm>
          <a:prstGeom prst="rect">
            <a:avLst/>
          </a:prstGeom>
          <a:ln w="3175">
            <a:solidFill>
              <a:schemeClr val="tx1"/>
            </a:solidFill>
          </a:ln>
        </p:spPr>
      </p:pic>
      <p:pic>
        <p:nvPicPr>
          <p:cNvPr id="8" name="圖片 7">
            <a:extLst>
              <a:ext uri="{FF2B5EF4-FFF2-40B4-BE49-F238E27FC236}">
                <a16:creationId xmlns:a16="http://schemas.microsoft.com/office/drawing/2014/main" id="{7C61FC18-7633-9AFE-7EEC-4A2F8C9EA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184" y="2847468"/>
            <a:ext cx="3600000" cy="3600000"/>
          </a:xfrm>
          <a:prstGeom prst="rect">
            <a:avLst/>
          </a:prstGeom>
          <a:ln w="3175">
            <a:solidFill>
              <a:schemeClr val="tx1"/>
            </a:solidFill>
          </a:ln>
        </p:spPr>
      </p:pic>
      <p:sp>
        <p:nvSpPr>
          <p:cNvPr id="3" name="內容版面配置區 3">
            <a:extLst>
              <a:ext uri="{FF2B5EF4-FFF2-40B4-BE49-F238E27FC236}">
                <a16:creationId xmlns:a16="http://schemas.microsoft.com/office/drawing/2014/main" id="{B4BE980C-2BD7-C10C-67FE-B80EB4660FB5}"/>
              </a:ext>
            </a:extLst>
          </p:cNvPr>
          <p:cNvSpPr txBox="1">
            <a:spLocks/>
          </p:cNvSpPr>
          <p:nvPr/>
        </p:nvSpPr>
        <p:spPr>
          <a:xfrm>
            <a:off x="9677401" y="1391411"/>
            <a:ext cx="2020614" cy="61430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zh-TW" altLang="en-US" sz="2000" dirty="0">
                <a:ea typeface="微軟正黑體" panose="020B0604030504040204" pitchFamily="34" charset="-120"/>
              </a:rPr>
              <a:t>圖像預處理後</a:t>
            </a:r>
          </a:p>
        </p:txBody>
      </p:sp>
    </p:spTree>
    <p:extLst>
      <p:ext uri="{BB962C8B-B14F-4D97-AF65-F5344CB8AC3E}">
        <p14:creationId xmlns:p14="http://schemas.microsoft.com/office/powerpoint/2010/main" val="3586007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標題 5">
            <a:extLst>
              <a:ext uri="{FF2B5EF4-FFF2-40B4-BE49-F238E27FC236}">
                <a16:creationId xmlns:a16="http://schemas.microsoft.com/office/drawing/2014/main" id="{6CDAE037-F9E0-5391-C736-633EF7AD747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zh-TW" altLang="en-US" sz="7200" dirty="0">
                <a:ea typeface="微軟正黑體" panose="020B0604030504040204" pitchFamily="34" charset="-120"/>
              </a:rPr>
              <a:t>研究過程解析</a:t>
            </a:r>
          </a:p>
        </p:txBody>
      </p:sp>
      <p:sp>
        <p:nvSpPr>
          <p:cNvPr id="21" name="Rectangle 2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頁尾版面配置區 3">
            <a:extLst>
              <a:ext uri="{FF2B5EF4-FFF2-40B4-BE49-F238E27FC236}">
                <a16:creationId xmlns:a16="http://schemas.microsoft.com/office/drawing/2014/main" id="{0D1C0435-623E-2F88-E885-ADE294DA54E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zh-TW" altLang="en-US" kern="1200">
                <a:solidFill>
                  <a:schemeClr val="tx1">
                    <a:tint val="75000"/>
                  </a:schemeClr>
                </a:solidFill>
                <a:latin typeface="+mn-lt"/>
                <a:ea typeface="+mn-ea"/>
                <a:cs typeface="+mn-cs"/>
              </a:rPr>
              <a:t>創新</a:t>
            </a:r>
            <a:r>
              <a:rPr lang="en-US" altLang="zh-TW" kern="1200">
                <a:solidFill>
                  <a:schemeClr val="tx1">
                    <a:tint val="75000"/>
                  </a:schemeClr>
                </a:solidFill>
                <a:latin typeface="+mn-lt"/>
                <a:ea typeface="+mn-ea"/>
                <a:cs typeface="+mn-cs"/>
              </a:rPr>
              <a:t>AI</a:t>
            </a:r>
            <a:r>
              <a:rPr lang="zh-TW" altLang="en-US" kern="1200">
                <a:solidFill>
                  <a:schemeClr val="tx1">
                    <a:tint val="75000"/>
                  </a:schemeClr>
                </a:solidFill>
                <a:latin typeface="+mn-lt"/>
                <a:ea typeface="+mn-ea"/>
                <a:cs typeface="+mn-cs"/>
              </a:rPr>
              <a:t>碩一 </a:t>
            </a:r>
            <a:r>
              <a:rPr lang="en-US" altLang="zh-TW" kern="1200">
                <a:solidFill>
                  <a:schemeClr val="tx1">
                    <a:tint val="75000"/>
                  </a:schemeClr>
                </a:solidFill>
                <a:latin typeface="+mn-lt"/>
                <a:ea typeface="+mn-ea"/>
                <a:cs typeface="+mn-cs"/>
              </a:rPr>
              <a:t>111C71008 </a:t>
            </a:r>
            <a:r>
              <a:rPr lang="zh-TW" altLang="en-US" kern="1200">
                <a:solidFill>
                  <a:schemeClr val="tx1">
                    <a:tint val="75000"/>
                  </a:schemeClr>
                </a:solidFill>
                <a:latin typeface="+mn-lt"/>
                <a:ea typeface="+mn-ea"/>
                <a:cs typeface="+mn-cs"/>
              </a:rPr>
              <a:t>何哲平</a:t>
            </a:r>
            <a:endParaRPr lang="en-US" kern="1200">
              <a:solidFill>
                <a:schemeClr val="tx1">
                  <a:tint val="75000"/>
                </a:schemeClr>
              </a:solidFill>
              <a:latin typeface="+mn-lt"/>
              <a:ea typeface="+mn-ea"/>
              <a:cs typeface="+mn-cs"/>
            </a:endParaRPr>
          </a:p>
        </p:txBody>
      </p:sp>
      <p:sp>
        <p:nvSpPr>
          <p:cNvPr id="5" name="投影片編號版面配置區 4">
            <a:extLst>
              <a:ext uri="{FF2B5EF4-FFF2-40B4-BE49-F238E27FC236}">
                <a16:creationId xmlns:a16="http://schemas.microsoft.com/office/drawing/2014/main" id="{A9471677-8193-0B20-3864-05CADBE5C387}"/>
              </a:ext>
            </a:extLst>
          </p:cNvPr>
          <p:cNvSpPr>
            <a:spLocks noGrp="1"/>
          </p:cNvSpPr>
          <p:nvPr>
            <p:ph type="sldNum" sz="quarter" idx="12"/>
          </p:nvPr>
        </p:nvSpPr>
        <p:spPr>
          <a:xfrm>
            <a:off x="10489019" y="6356350"/>
            <a:ext cx="1268818" cy="365125"/>
          </a:xfrm>
        </p:spPr>
        <p:txBody>
          <a:bodyPr vert="horz" lIns="91440" tIns="45720" rIns="91440" bIns="45720" rtlCol="0" anchor="ctr">
            <a:normAutofit/>
          </a:bodyPr>
          <a:lstStyle/>
          <a:p>
            <a:pPr>
              <a:spcAft>
                <a:spcPts val="600"/>
              </a:spcAft>
            </a:pPr>
            <a:fld id="{B2DC25EE-239B-4C5F-AAD1-255A7D5F1EE2}" type="slidenum">
              <a:rPr lang="en-US" smtClean="0">
                <a:latin typeface="+mn-lt"/>
              </a:rPr>
              <a:pPr>
                <a:spcAft>
                  <a:spcPts val="600"/>
                </a:spcAft>
              </a:pPr>
              <a:t>17</a:t>
            </a:fld>
            <a:endParaRPr lang="en-US">
              <a:latin typeface="+mn-lt"/>
            </a:endParaRPr>
          </a:p>
        </p:txBody>
      </p:sp>
    </p:spTree>
    <p:extLst>
      <p:ext uri="{BB962C8B-B14F-4D97-AF65-F5344CB8AC3E}">
        <p14:creationId xmlns:p14="http://schemas.microsoft.com/office/powerpoint/2010/main" val="3323311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95A11EF8-E5DD-D807-D5D9-1791211B22D6}"/>
              </a:ext>
            </a:extLst>
          </p:cNvPr>
          <p:cNvSpPr>
            <a:spLocks noGrp="1"/>
          </p:cNvSpPr>
          <p:nvPr>
            <p:ph type="title"/>
          </p:nvPr>
        </p:nvSpPr>
        <p:spPr>
          <a:xfrm>
            <a:off x="621792" y="1161288"/>
            <a:ext cx="3602736" cy="4526280"/>
          </a:xfrm>
        </p:spPr>
        <p:txBody>
          <a:bodyPr>
            <a:normAutofit/>
          </a:bodyPr>
          <a:lstStyle/>
          <a:p>
            <a:r>
              <a:rPr lang="zh-TW" altLang="en-US" dirty="0">
                <a:ea typeface="微軟正黑體" panose="020B0604030504040204" pitchFamily="34" charset="-120"/>
              </a:rPr>
              <a:t>資料處理</a:t>
            </a:r>
            <a:r>
              <a:rPr lang="zh-TW" altLang="en-US" dirty="0">
                <a:latin typeface="微軟正黑體" panose="020B0604030504040204" pitchFamily="34" charset="-120"/>
                <a:ea typeface="微軟正黑體" panose="020B0604030504040204" pitchFamily="34" charset="-120"/>
              </a:rPr>
              <a:t>流程</a:t>
            </a:r>
          </a:p>
        </p:txBody>
      </p:sp>
      <p:sp>
        <p:nvSpPr>
          <p:cNvPr id="31" name="Rectangle 30">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內容版面配置區 2">
            <a:extLst>
              <a:ext uri="{FF2B5EF4-FFF2-40B4-BE49-F238E27FC236}">
                <a16:creationId xmlns:a16="http://schemas.microsoft.com/office/drawing/2014/main" id="{1A8F3680-70A3-00AC-AB8B-E9DCBF1CDCC3}"/>
              </a:ext>
            </a:extLst>
          </p:cNvPr>
          <p:cNvGraphicFramePr>
            <a:graphicFrameLocks noGrp="1"/>
          </p:cNvGraphicFramePr>
          <p:nvPr>
            <p:ph idx="1"/>
            <p:extLst>
              <p:ext uri="{D42A27DB-BD31-4B8C-83A1-F6EECF244321}">
                <p14:modId xmlns:p14="http://schemas.microsoft.com/office/powerpoint/2010/main" val="3584443792"/>
              </p:ext>
            </p:extLst>
          </p:nvPr>
        </p:nvGraphicFramePr>
        <p:xfrm>
          <a:off x="5303520" y="279400"/>
          <a:ext cx="6685280" cy="635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4617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2">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F5AB020-5590-7186-12B6-F961E64D0375}"/>
              </a:ext>
            </a:extLst>
          </p:cNvPr>
          <p:cNvSpPr>
            <a:spLocks noGrp="1"/>
          </p:cNvSpPr>
          <p:nvPr>
            <p:ph type="title"/>
          </p:nvPr>
        </p:nvSpPr>
        <p:spPr>
          <a:xfrm>
            <a:off x="429768" y="411480"/>
            <a:ext cx="11201400" cy="1106424"/>
          </a:xfrm>
        </p:spPr>
        <p:txBody>
          <a:bodyPr>
            <a:normAutofit/>
          </a:bodyPr>
          <a:lstStyle/>
          <a:p>
            <a:r>
              <a:rPr lang="zh-TW" altLang="en-US" dirty="0">
                <a:latin typeface="微軟正黑體" panose="020B0604030504040204" pitchFamily="34" charset="-120"/>
                <a:ea typeface="微軟正黑體" panose="020B0604030504040204" pitchFamily="34" charset="-120"/>
              </a:rPr>
              <a:t>讀取圖像 </a:t>
            </a:r>
            <a:r>
              <a:rPr lang="en-US" altLang="zh-TW" dirty="0">
                <a:latin typeface="微軟正黑體" panose="020B0604030504040204" pitchFamily="34" charset="-120"/>
                <a:ea typeface="微軟正黑體" panose="020B0604030504040204" pitchFamily="34" charset="-120"/>
              </a:rPr>
              <a:t>&amp;</a:t>
            </a:r>
            <a:r>
              <a:rPr lang="zh-TW" altLang="en-US" dirty="0">
                <a:latin typeface="微軟正黑體" panose="020B0604030504040204" pitchFamily="34" charset="-120"/>
                <a:ea typeface="微軟正黑體" panose="020B0604030504040204" pitchFamily="34" charset="-120"/>
              </a:rPr>
              <a:t> 前處理</a:t>
            </a:r>
          </a:p>
        </p:txBody>
      </p:sp>
      <p:sp>
        <p:nvSpPr>
          <p:cNvPr id="15" name="Rectangle 14">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圖片 7" descr="一張含有 文字, 字型, 圖形, 螢幕擷取畫面 的圖片&#10;&#10;自動產生的描述">
            <a:extLst>
              <a:ext uri="{FF2B5EF4-FFF2-40B4-BE49-F238E27FC236}">
                <a16:creationId xmlns:a16="http://schemas.microsoft.com/office/drawing/2014/main" id="{86BBED4A-354D-BE40-7112-371279D5D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2302002"/>
            <a:ext cx="6702552" cy="3351276"/>
          </a:xfrm>
          <a:prstGeom prst="rect">
            <a:avLst/>
          </a:prstGeom>
        </p:spPr>
      </p:pic>
      <p:sp useBgFill="1">
        <p:nvSpPr>
          <p:cNvPr id="17" name="Rectangle 16">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內容版面配置區 5">
            <a:extLst>
              <a:ext uri="{FF2B5EF4-FFF2-40B4-BE49-F238E27FC236}">
                <a16:creationId xmlns:a16="http://schemas.microsoft.com/office/drawing/2014/main" id="{069D3CB9-C336-A098-8CB4-69BF18617095}"/>
              </a:ext>
            </a:extLst>
          </p:cNvPr>
          <p:cNvSpPr>
            <a:spLocks noGrp="1"/>
          </p:cNvSpPr>
          <p:nvPr>
            <p:ph idx="1"/>
          </p:nvPr>
        </p:nvSpPr>
        <p:spPr>
          <a:xfrm>
            <a:off x="7938752" y="2020824"/>
            <a:ext cx="3455097" cy="3959352"/>
          </a:xfrm>
        </p:spPr>
        <p:txBody>
          <a:bodyPr anchor="t">
            <a:normAutofit/>
          </a:bodyPr>
          <a:lstStyle/>
          <a:p>
            <a:pPr marL="0" indent="0">
              <a:buNone/>
            </a:pPr>
            <a:r>
              <a:rPr lang="zh-TW" altLang="en-US" dirty="0">
                <a:ea typeface="微軟正黑體" panose="020B0604030504040204" pitchFamily="34" charset="-120"/>
              </a:rPr>
              <a:t>利用</a:t>
            </a:r>
            <a:r>
              <a:rPr lang="en-US" altLang="zh-TW" dirty="0">
                <a:ea typeface="微軟正黑體" panose="020B0604030504040204" pitchFamily="34" charset="-120"/>
              </a:rPr>
              <a:t>python cv2 </a:t>
            </a:r>
            <a:r>
              <a:rPr lang="zh-TW" altLang="en-US" dirty="0">
                <a:ea typeface="微軟正黑體" panose="020B0604030504040204" pitchFamily="34" charset="-120"/>
              </a:rPr>
              <a:t>套件</a:t>
            </a:r>
            <a:endParaRPr lang="en-US" altLang="zh-TW" dirty="0">
              <a:ea typeface="微軟正黑體" panose="020B0604030504040204" pitchFamily="34" charset="-120"/>
            </a:endParaRPr>
          </a:p>
          <a:p>
            <a:r>
              <a:rPr lang="zh-TW" altLang="en-US" dirty="0">
                <a:ea typeface="微軟正黑體" panose="020B0604030504040204" pitchFamily="34" charset="-120"/>
              </a:rPr>
              <a:t>讀取資料</a:t>
            </a:r>
            <a:endParaRPr lang="en-US" altLang="zh-TW" dirty="0">
              <a:ea typeface="微軟正黑體" panose="020B0604030504040204" pitchFamily="34" charset="-120"/>
            </a:endParaRPr>
          </a:p>
          <a:p>
            <a:r>
              <a:rPr lang="zh-TW" altLang="en-US" dirty="0">
                <a:ea typeface="微軟正黑體" panose="020B0604030504040204" pitchFamily="34" charset="-120"/>
              </a:rPr>
              <a:t>前處理</a:t>
            </a:r>
            <a:endParaRPr lang="en-US" altLang="zh-TW" dirty="0">
              <a:ea typeface="微軟正黑體" panose="020B0604030504040204" pitchFamily="34" charset="-120"/>
            </a:endParaRPr>
          </a:p>
          <a:p>
            <a:pPr>
              <a:buFont typeface="Wingdings" panose="05000000000000000000" pitchFamily="2" charset="2"/>
              <a:buChar char="Ø"/>
            </a:pPr>
            <a:r>
              <a:rPr lang="zh-TW" altLang="en-US" dirty="0">
                <a:ea typeface="微軟正黑體" panose="020B0604030504040204" pitchFamily="34" charset="-120"/>
              </a:rPr>
              <a:t>高斯濾波</a:t>
            </a:r>
            <a:endParaRPr lang="en-US" altLang="zh-TW" dirty="0">
              <a:ea typeface="微軟正黑體" panose="020B0604030504040204" pitchFamily="34" charset="-120"/>
            </a:endParaRPr>
          </a:p>
          <a:p>
            <a:pPr>
              <a:buFont typeface="Wingdings" panose="05000000000000000000" pitchFamily="2" charset="2"/>
              <a:buChar char="Ø"/>
            </a:pPr>
            <a:r>
              <a:rPr lang="zh-TW" altLang="en-US" dirty="0">
                <a:ea typeface="微軟正黑體" panose="020B0604030504040204" pitchFamily="34" charset="-120"/>
              </a:rPr>
              <a:t>邊緣強化</a:t>
            </a:r>
            <a:endParaRPr lang="en-US" altLang="zh-TW" dirty="0">
              <a:ea typeface="微軟正黑體" panose="020B0604030504040204" pitchFamily="34" charset="-120"/>
            </a:endParaRPr>
          </a:p>
          <a:p>
            <a:pPr>
              <a:buFont typeface="Wingdings" panose="05000000000000000000" pitchFamily="2" charset="2"/>
              <a:buChar char="Ø"/>
            </a:pPr>
            <a:r>
              <a:rPr lang="zh-TW" altLang="en-US" dirty="0">
                <a:ea typeface="微軟正黑體" panose="020B0604030504040204" pitchFamily="34" charset="-120"/>
              </a:rPr>
              <a:t>二值化（</a:t>
            </a:r>
            <a:r>
              <a:rPr lang="en-US" altLang="zh-TW" dirty="0">
                <a:ea typeface="微軟正黑體" panose="020B0604030504040204" pitchFamily="34" charset="-120"/>
              </a:rPr>
              <a:t>Threshold</a:t>
            </a:r>
            <a:r>
              <a:rPr lang="zh-TW" altLang="en-US" dirty="0">
                <a:ea typeface="微軟正黑體" panose="020B0604030504040204" pitchFamily="34" charset="-120"/>
              </a:rPr>
              <a:t>）</a:t>
            </a:r>
            <a:endParaRPr lang="en-US" altLang="zh-TW" dirty="0">
              <a:ea typeface="微軟正黑體" panose="020B0604030504040204" pitchFamily="34" charset="-120"/>
            </a:endParaRPr>
          </a:p>
          <a:p>
            <a:pPr>
              <a:buFont typeface="Wingdings" panose="05000000000000000000" pitchFamily="2" charset="2"/>
              <a:buChar char="Ø"/>
            </a:pPr>
            <a:r>
              <a:rPr lang="zh-TW" altLang="en-US" dirty="0">
                <a:ea typeface="微軟正黑體" panose="020B0604030504040204" pitchFamily="34" charset="-120"/>
              </a:rPr>
              <a:t>去雜訊、增強比對</a:t>
            </a:r>
          </a:p>
        </p:txBody>
      </p:sp>
      <p:sp>
        <p:nvSpPr>
          <p:cNvPr id="3" name="投影片編號版面配置區 2">
            <a:extLst>
              <a:ext uri="{FF2B5EF4-FFF2-40B4-BE49-F238E27FC236}">
                <a16:creationId xmlns:a16="http://schemas.microsoft.com/office/drawing/2014/main" id="{000B619C-492F-8D15-FB1C-4FFF90938201}"/>
              </a:ext>
            </a:extLst>
          </p:cNvPr>
          <p:cNvSpPr>
            <a:spLocks noGrp="1"/>
          </p:cNvSpPr>
          <p:nvPr>
            <p:ph type="sldNum" sz="quarter" idx="12"/>
          </p:nvPr>
        </p:nvSpPr>
        <p:spPr>
          <a:xfrm>
            <a:off x="8595360" y="6356350"/>
            <a:ext cx="2743200" cy="365125"/>
          </a:xfrm>
        </p:spPr>
        <p:txBody>
          <a:bodyPr>
            <a:normAutofit/>
          </a:bodyPr>
          <a:lstStyle/>
          <a:p>
            <a:pPr>
              <a:spcAft>
                <a:spcPts val="600"/>
              </a:spcAft>
            </a:pPr>
            <a:fld id="{B2DC25EE-239B-4C5F-AAD1-255A7D5F1EE2}" type="slidenum">
              <a:rPr lang="en-US">
                <a:solidFill>
                  <a:schemeClr val="tx2">
                    <a:lumMod val="50000"/>
                    <a:lumOff val="50000"/>
                  </a:schemeClr>
                </a:solidFill>
              </a:rPr>
              <a:pPr>
                <a:spcAft>
                  <a:spcPts val="600"/>
                </a:spcAft>
              </a:pPr>
              <a:t>19</a:t>
            </a:fld>
            <a:endParaRPr lang="en-US">
              <a:solidFill>
                <a:schemeClr val="tx2">
                  <a:lumMod val="50000"/>
                  <a:lumOff val="50000"/>
                </a:schemeClr>
              </a:solidFill>
            </a:endParaRPr>
          </a:p>
        </p:txBody>
      </p:sp>
    </p:spTree>
    <p:extLst>
      <p:ext uri="{BB962C8B-B14F-4D97-AF65-F5344CB8AC3E}">
        <p14:creationId xmlns:p14="http://schemas.microsoft.com/office/powerpoint/2010/main" val="3481790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95A11EF8-E5DD-D807-D5D9-1791211B22D6}"/>
              </a:ext>
            </a:extLst>
          </p:cNvPr>
          <p:cNvSpPr>
            <a:spLocks noGrp="1"/>
          </p:cNvSpPr>
          <p:nvPr>
            <p:ph type="title"/>
          </p:nvPr>
        </p:nvSpPr>
        <p:spPr>
          <a:xfrm>
            <a:off x="838200" y="253397"/>
            <a:ext cx="10515600" cy="1273233"/>
          </a:xfrm>
        </p:spPr>
        <p:txBody>
          <a:bodyPr>
            <a:normAutofit/>
          </a:bodyPr>
          <a:lstStyle/>
          <a:p>
            <a:r>
              <a:rPr lang="en-US" altLang="zh-TW" dirty="0">
                <a:ea typeface="微軟正黑體" panose="020B0604030504040204" pitchFamily="34" charset="-120"/>
              </a:rPr>
              <a:t>Outline </a:t>
            </a:r>
            <a:r>
              <a:rPr lang="zh-TW" altLang="en-US" dirty="0">
                <a:ea typeface="微軟正黑體" panose="020B0604030504040204" pitchFamily="34" charset="-120"/>
              </a:rPr>
              <a:t>重點大綱</a:t>
            </a:r>
          </a:p>
        </p:txBody>
      </p:sp>
      <p:sp>
        <p:nvSpPr>
          <p:cNvPr id="31" name="Rectangle 30">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頁尾版面配置區 4">
            <a:extLst>
              <a:ext uri="{FF2B5EF4-FFF2-40B4-BE49-F238E27FC236}">
                <a16:creationId xmlns:a16="http://schemas.microsoft.com/office/drawing/2014/main" id="{9FC0D814-7985-EF2B-0AA8-6DFD385B64F8}"/>
              </a:ext>
            </a:extLst>
          </p:cNvPr>
          <p:cNvSpPr>
            <a:spLocks noGrp="1"/>
          </p:cNvSpPr>
          <p:nvPr>
            <p:ph type="ftr" sz="quarter" idx="11"/>
          </p:nvPr>
        </p:nvSpPr>
        <p:spPr>
          <a:xfrm>
            <a:off x="4038600" y="6356350"/>
            <a:ext cx="4114800" cy="365125"/>
          </a:xfrm>
        </p:spPr>
        <p:txBody>
          <a:bodyPr>
            <a:normAutofit/>
          </a:bodyPr>
          <a:lstStyle/>
          <a:p>
            <a:pPr>
              <a:spcAft>
                <a:spcPts val="600"/>
              </a:spcAft>
            </a:pPr>
            <a:r>
              <a:rPr lang="zh-TW" altLang="en-US"/>
              <a:t>創新</a:t>
            </a:r>
            <a:r>
              <a:rPr lang="en-US" altLang="zh-TW"/>
              <a:t>AI</a:t>
            </a:r>
            <a:r>
              <a:rPr lang="zh-TW" altLang="en-US"/>
              <a:t>碩一 </a:t>
            </a:r>
            <a:r>
              <a:rPr lang="en-US" altLang="zh-TW"/>
              <a:t>111C71008 </a:t>
            </a:r>
            <a:r>
              <a:rPr lang="zh-TW" altLang="en-US"/>
              <a:t>何哲平</a:t>
            </a:r>
            <a:endParaRPr lang="en-US"/>
          </a:p>
        </p:txBody>
      </p:sp>
      <p:sp>
        <p:nvSpPr>
          <p:cNvPr id="4" name="投影片編號版面配置區 3">
            <a:extLst>
              <a:ext uri="{FF2B5EF4-FFF2-40B4-BE49-F238E27FC236}">
                <a16:creationId xmlns:a16="http://schemas.microsoft.com/office/drawing/2014/main" id="{55F2E846-C350-C0E0-FA14-C0ABC28736BB}"/>
              </a:ext>
            </a:extLst>
          </p:cNvPr>
          <p:cNvSpPr>
            <a:spLocks noGrp="1"/>
          </p:cNvSpPr>
          <p:nvPr>
            <p:ph type="sldNum" sz="quarter" idx="12"/>
          </p:nvPr>
        </p:nvSpPr>
        <p:spPr>
          <a:xfrm>
            <a:off x="8540496" y="6356350"/>
            <a:ext cx="2743200" cy="365125"/>
          </a:xfrm>
        </p:spPr>
        <p:txBody>
          <a:bodyPr>
            <a:normAutofit/>
          </a:bodyPr>
          <a:lstStyle/>
          <a:p>
            <a:pPr>
              <a:spcAft>
                <a:spcPts val="600"/>
              </a:spcAft>
            </a:pPr>
            <a:fld id="{B2DC25EE-239B-4C5F-AAD1-255A7D5F1EE2}" type="slidenum">
              <a:rPr lang="en-US" smtClean="0"/>
              <a:pPr>
                <a:spcAft>
                  <a:spcPts val="600"/>
                </a:spcAft>
              </a:pPr>
              <a:t>2</a:t>
            </a:fld>
            <a:endParaRPr lang="en-US"/>
          </a:p>
        </p:txBody>
      </p:sp>
      <p:graphicFrame>
        <p:nvGraphicFramePr>
          <p:cNvPr id="20" name="內容版面配置區 2">
            <a:extLst>
              <a:ext uri="{FF2B5EF4-FFF2-40B4-BE49-F238E27FC236}">
                <a16:creationId xmlns:a16="http://schemas.microsoft.com/office/drawing/2014/main" id="{1A8F3680-70A3-00AC-AB8B-E9DCBF1CDCC3}"/>
              </a:ext>
            </a:extLst>
          </p:cNvPr>
          <p:cNvGraphicFramePr>
            <a:graphicFrameLocks noGrp="1"/>
          </p:cNvGraphicFramePr>
          <p:nvPr>
            <p:ph idx="1"/>
            <p:extLst>
              <p:ext uri="{D42A27DB-BD31-4B8C-83A1-F6EECF244321}">
                <p14:modId xmlns:p14="http://schemas.microsoft.com/office/powerpoint/2010/main" val="1911874629"/>
              </p:ext>
            </p:extLst>
          </p:nvPr>
        </p:nvGraphicFramePr>
        <p:xfrm>
          <a:off x="838200" y="2184158"/>
          <a:ext cx="10515600" cy="4061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4333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建立模型</a:t>
            </a: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p:txBody>
          <a:bodyPr/>
          <a:lstStyle/>
          <a:p>
            <a:fld id="{B2DC25EE-239B-4C5F-AAD1-255A7D5F1EE2}" type="slidenum">
              <a:rPr lang="en-US" smtClean="0"/>
              <a:t>20</a:t>
            </a:fld>
            <a:endParaRPr lang="en-US" dirty="0"/>
          </a:p>
        </p:txBody>
      </p:sp>
      <p:sp>
        <p:nvSpPr>
          <p:cNvPr id="16" name="箭號: 向右 15">
            <a:extLst>
              <a:ext uri="{FF2B5EF4-FFF2-40B4-BE49-F238E27FC236}">
                <a16:creationId xmlns:a16="http://schemas.microsoft.com/office/drawing/2014/main" id="{3629616C-359B-154C-762B-885AE05D15C6}"/>
              </a:ext>
            </a:extLst>
          </p:cNvPr>
          <p:cNvSpPr/>
          <p:nvPr/>
        </p:nvSpPr>
        <p:spPr>
          <a:xfrm>
            <a:off x="2454629" y="3987099"/>
            <a:ext cx="1080000" cy="1016338"/>
          </a:xfrm>
          <a:prstGeom prst="rightArrow">
            <a:avLst/>
          </a:prstGeom>
          <a:solidFill>
            <a:srgbClr val="00B0F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軟正黑體" panose="020B0604030504040204" pitchFamily="34" charset="-120"/>
            </a:endParaRPr>
          </a:p>
        </p:txBody>
      </p:sp>
      <p:pic>
        <p:nvPicPr>
          <p:cNvPr id="5" name="圖片 4">
            <a:extLst>
              <a:ext uri="{FF2B5EF4-FFF2-40B4-BE49-F238E27FC236}">
                <a16:creationId xmlns:a16="http://schemas.microsoft.com/office/drawing/2014/main" id="{476246AF-0DC9-DF68-B51C-56467D1CB6BD}"/>
              </a:ext>
            </a:extLst>
          </p:cNvPr>
          <p:cNvPicPr>
            <a:picLocks noChangeAspect="1"/>
          </p:cNvPicPr>
          <p:nvPr/>
        </p:nvPicPr>
        <p:blipFill>
          <a:blip r:embed="rId3"/>
          <a:stretch>
            <a:fillRect/>
          </a:stretch>
        </p:blipFill>
        <p:spPr>
          <a:xfrm>
            <a:off x="578798" y="2187099"/>
            <a:ext cx="1762791" cy="1800000"/>
          </a:xfrm>
          <a:prstGeom prst="rect">
            <a:avLst/>
          </a:prstGeom>
          <a:ln w="3175">
            <a:solidFill>
              <a:schemeClr val="tx1"/>
            </a:solidFill>
          </a:ln>
        </p:spPr>
      </p:pic>
      <p:pic>
        <p:nvPicPr>
          <p:cNvPr id="13" name="圖片 12">
            <a:extLst>
              <a:ext uri="{FF2B5EF4-FFF2-40B4-BE49-F238E27FC236}">
                <a16:creationId xmlns:a16="http://schemas.microsoft.com/office/drawing/2014/main" id="{1C78E12B-4653-AE4D-54B9-55835C020E7C}"/>
              </a:ext>
            </a:extLst>
          </p:cNvPr>
          <p:cNvPicPr>
            <a:picLocks noChangeAspect="1"/>
          </p:cNvPicPr>
          <p:nvPr/>
        </p:nvPicPr>
        <p:blipFill>
          <a:blip r:embed="rId4"/>
          <a:stretch>
            <a:fillRect/>
          </a:stretch>
        </p:blipFill>
        <p:spPr>
          <a:xfrm>
            <a:off x="588799" y="4921475"/>
            <a:ext cx="1691906" cy="1800000"/>
          </a:xfrm>
          <a:prstGeom prst="rect">
            <a:avLst/>
          </a:prstGeom>
          <a:ln w="3175">
            <a:solidFill>
              <a:schemeClr val="tx1"/>
            </a:solidFill>
          </a:ln>
        </p:spPr>
      </p:pic>
      <p:sp>
        <p:nvSpPr>
          <p:cNvPr id="14" name="文字方塊 13">
            <a:extLst>
              <a:ext uri="{FF2B5EF4-FFF2-40B4-BE49-F238E27FC236}">
                <a16:creationId xmlns:a16="http://schemas.microsoft.com/office/drawing/2014/main" id="{A08E89D4-9A4F-1295-2E4F-7DD1CF071BD6}"/>
              </a:ext>
            </a:extLst>
          </p:cNvPr>
          <p:cNvSpPr txBox="1"/>
          <p:nvPr/>
        </p:nvSpPr>
        <p:spPr>
          <a:xfrm>
            <a:off x="573318" y="4200140"/>
            <a:ext cx="1655862" cy="523220"/>
          </a:xfrm>
          <a:prstGeom prst="rect">
            <a:avLst/>
          </a:prstGeom>
          <a:noFill/>
        </p:spPr>
        <p:txBody>
          <a:bodyPr wrap="square">
            <a:spAutoFit/>
          </a:bodyPr>
          <a:lstStyle/>
          <a:p>
            <a:pPr algn="ctr"/>
            <a:r>
              <a:rPr lang="zh-TW" altLang="en-US" sz="2800" dirty="0">
                <a:latin typeface="微軟正黑體" panose="020B0604030504040204" pitchFamily="34" charset="-120"/>
                <a:ea typeface="微軟正黑體" panose="020B0604030504040204" pitchFamily="34" charset="-120"/>
              </a:rPr>
              <a:t>圖像比對</a:t>
            </a:r>
          </a:p>
        </p:txBody>
      </p:sp>
      <p:pic>
        <p:nvPicPr>
          <p:cNvPr id="17" name="圖片 16">
            <a:extLst>
              <a:ext uri="{FF2B5EF4-FFF2-40B4-BE49-F238E27FC236}">
                <a16:creationId xmlns:a16="http://schemas.microsoft.com/office/drawing/2014/main" id="{9D0FE5BB-8D80-E6FC-53A4-E939C221E71B}"/>
              </a:ext>
            </a:extLst>
          </p:cNvPr>
          <p:cNvPicPr>
            <a:picLocks noChangeAspect="1"/>
          </p:cNvPicPr>
          <p:nvPr/>
        </p:nvPicPr>
        <p:blipFill>
          <a:blip r:embed="rId5">
            <a:alphaModFix amt="50000"/>
          </a:blip>
          <a:stretch>
            <a:fillRect/>
          </a:stretch>
        </p:blipFill>
        <p:spPr>
          <a:xfrm>
            <a:off x="3617514" y="3468435"/>
            <a:ext cx="2955556" cy="1800000"/>
          </a:xfrm>
          <a:prstGeom prst="rect">
            <a:avLst/>
          </a:prstGeom>
          <a:ln w="3175">
            <a:solidFill>
              <a:schemeClr val="tx1"/>
            </a:solidFill>
          </a:ln>
        </p:spPr>
      </p:pic>
      <p:sp>
        <p:nvSpPr>
          <p:cNvPr id="18" name="文字方塊 17">
            <a:extLst>
              <a:ext uri="{FF2B5EF4-FFF2-40B4-BE49-F238E27FC236}">
                <a16:creationId xmlns:a16="http://schemas.microsoft.com/office/drawing/2014/main" id="{CEC1F01C-A26D-CD92-F5AD-D7518800B007}"/>
              </a:ext>
            </a:extLst>
          </p:cNvPr>
          <p:cNvSpPr txBox="1"/>
          <p:nvPr/>
        </p:nvSpPr>
        <p:spPr>
          <a:xfrm rot="1693785">
            <a:off x="3737306" y="4107808"/>
            <a:ext cx="2966865" cy="707886"/>
          </a:xfrm>
          <a:prstGeom prst="rect">
            <a:avLst/>
          </a:prstGeom>
          <a:noFill/>
        </p:spPr>
        <p:txBody>
          <a:bodyPr wrap="square">
            <a:spAutoFit/>
          </a:bodyPr>
          <a:lstStyle/>
          <a:p>
            <a:pPr algn="ctr"/>
            <a:r>
              <a:rPr lang="zh-TW" altLang="en-US" sz="4000" dirty="0">
                <a:latin typeface="微軟正黑體" panose="020B0604030504040204" pitchFamily="34" charset="-120"/>
                <a:ea typeface="微軟正黑體" panose="020B0604030504040204" pitchFamily="34" charset="-120"/>
              </a:rPr>
              <a:t>數值資料</a:t>
            </a:r>
          </a:p>
        </p:txBody>
      </p:sp>
      <p:pic>
        <p:nvPicPr>
          <p:cNvPr id="1026" name="Picture 2" descr="Multi-Layer Perceptron Learning in Tensorflow - GeeksforGeeks">
            <a:extLst>
              <a:ext uri="{FF2B5EF4-FFF2-40B4-BE49-F238E27FC236}">
                <a16:creationId xmlns:a16="http://schemas.microsoft.com/office/drawing/2014/main" id="{68735EBE-7C0B-8CD5-7E9D-3B39A25B5B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9880" y="3230198"/>
            <a:ext cx="4200525" cy="2276475"/>
          </a:xfrm>
          <a:prstGeom prst="rect">
            <a:avLst/>
          </a:prstGeom>
          <a:ln w="3175">
            <a:solidFill>
              <a:schemeClr val="tx1"/>
            </a:solidFill>
          </a:ln>
          <a:extLst>
            <a:ext uri="{909E8E84-426E-40DD-AFC4-6F175D3DCCD1}">
              <a14:hiddenFill xmlns:a14="http://schemas.microsoft.com/office/drawing/2010/main">
                <a:solidFill>
                  <a:srgbClr val="FFFFFF"/>
                </a:solidFill>
              </a14:hiddenFill>
            </a:ext>
          </a:extLst>
        </p:spPr>
      </p:pic>
      <p:sp>
        <p:nvSpPr>
          <p:cNvPr id="19" name="箭號: 向右 18">
            <a:extLst>
              <a:ext uri="{FF2B5EF4-FFF2-40B4-BE49-F238E27FC236}">
                <a16:creationId xmlns:a16="http://schemas.microsoft.com/office/drawing/2014/main" id="{64A3BADC-CF91-5EEC-7807-C4F11F50874A}"/>
              </a:ext>
            </a:extLst>
          </p:cNvPr>
          <p:cNvSpPr/>
          <p:nvPr/>
        </p:nvSpPr>
        <p:spPr>
          <a:xfrm>
            <a:off x="6741121" y="4029602"/>
            <a:ext cx="1080000" cy="1016338"/>
          </a:xfrm>
          <a:prstGeom prst="rightArrow">
            <a:avLst/>
          </a:prstGeom>
          <a:solidFill>
            <a:srgbClr val="00B0F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軟正黑體" panose="020B0604030504040204" pitchFamily="34" charset="-120"/>
            </a:endParaRPr>
          </a:p>
        </p:txBody>
      </p:sp>
      <p:sp>
        <p:nvSpPr>
          <p:cNvPr id="20" name="文字方塊 19">
            <a:extLst>
              <a:ext uri="{FF2B5EF4-FFF2-40B4-BE49-F238E27FC236}">
                <a16:creationId xmlns:a16="http://schemas.microsoft.com/office/drawing/2014/main" id="{51333F62-8921-2C37-5261-F64E4DE363E6}"/>
              </a:ext>
            </a:extLst>
          </p:cNvPr>
          <p:cNvSpPr txBox="1"/>
          <p:nvPr/>
        </p:nvSpPr>
        <p:spPr>
          <a:xfrm>
            <a:off x="2530829" y="2479069"/>
            <a:ext cx="6210400" cy="630942"/>
          </a:xfrm>
          <a:prstGeom prst="rect">
            <a:avLst/>
          </a:prstGeom>
          <a:noFill/>
        </p:spPr>
        <p:txBody>
          <a:bodyPr wrap="square">
            <a:spAutoFit/>
          </a:bodyPr>
          <a:lstStyle/>
          <a:p>
            <a:r>
              <a:rPr lang="zh-TW" altLang="en-US" sz="3500" dirty="0">
                <a:latin typeface="微軟正黑體" panose="020B0604030504040204" pitchFamily="34" charset="-120"/>
                <a:ea typeface="微軟正黑體" panose="020B0604030504040204" pitchFamily="34" charset="-120"/>
              </a:rPr>
              <a:t>困難點：如何轉換資料型態？ ？</a:t>
            </a:r>
          </a:p>
        </p:txBody>
      </p:sp>
      <p:pic>
        <p:nvPicPr>
          <p:cNvPr id="1028" name="Picture 4" descr="A Must Read! – See How ADSU Sets Post Utme Questions » Flashreaders">
            <a:extLst>
              <a:ext uri="{FF2B5EF4-FFF2-40B4-BE49-F238E27FC236}">
                <a16:creationId xmlns:a16="http://schemas.microsoft.com/office/drawing/2014/main" id="{05266B70-50FC-5C52-5276-67E955025C8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41589" y="3115783"/>
            <a:ext cx="1425215" cy="885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455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建立模型</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36360" y="2144028"/>
            <a:ext cx="11119280" cy="4583343"/>
          </a:xfrm>
        </p:spPr>
        <p:txBody>
          <a:bodyPr>
            <a:noAutofit/>
          </a:bodyPr>
          <a:lstStyle/>
          <a:p>
            <a:pPr marL="0" indent="0">
              <a:lnSpc>
                <a:spcPct val="130000"/>
              </a:lnSpc>
              <a:buNone/>
            </a:pPr>
            <a:r>
              <a:rPr lang="zh-TW" altLang="en-US" sz="3000" dirty="0">
                <a:ea typeface="微軟正黑體" panose="020B0604030504040204" pitchFamily="34" charset="-120"/>
              </a:rPr>
              <a:t>圖像相似度算法 </a:t>
            </a:r>
            <a:r>
              <a:rPr lang="en-US" altLang="zh-TW" sz="3000" dirty="0">
                <a:ea typeface="微軟正黑體" panose="020B0604030504040204" pitchFamily="34" charset="-120"/>
              </a:rPr>
              <a:t>Hash Algorithm</a:t>
            </a:r>
          </a:p>
          <a:p>
            <a:pPr marL="0" indent="0">
              <a:lnSpc>
                <a:spcPct val="130000"/>
              </a:lnSpc>
              <a:buNone/>
            </a:pPr>
            <a:r>
              <a:rPr lang="zh-TW" altLang="en-US" sz="2800" dirty="0">
                <a:ea typeface="微軟正黑體" panose="020B0604030504040204" pitchFamily="34" charset="-120"/>
              </a:rPr>
              <a:t>透過比對不同圖片之間的</a:t>
            </a:r>
            <a:r>
              <a:rPr lang="en-US" altLang="zh-TW" sz="2800" dirty="0">
                <a:ea typeface="微軟正黑體" panose="020B0604030504040204" pitchFamily="34" charset="-120"/>
              </a:rPr>
              <a:t>Hash</a:t>
            </a:r>
            <a:r>
              <a:rPr lang="zh-TW" altLang="en-US" sz="2800" dirty="0">
                <a:ea typeface="微軟正黑體" panose="020B0604030504040204" pitchFamily="34" charset="-120"/>
              </a:rPr>
              <a:t>值，計算出圖片之間的相似相似性。</a:t>
            </a:r>
          </a:p>
          <a:p>
            <a:pPr>
              <a:lnSpc>
                <a:spcPct val="130000"/>
              </a:lnSpc>
            </a:pPr>
            <a:r>
              <a:rPr lang="en-US" altLang="zh-TW" sz="2800" dirty="0" err="1">
                <a:ea typeface="微軟正黑體" panose="020B0604030504040204" pitchFamily="34" charset="-120"/>
              </a:rPr>
              <a:t>Ahash</a:t>
            </a:r>
            <a:r>
              <a:rPr lang="zh-TW" altLang="en-US" sz="2800" dirty="0">
                <a:ea typeface="微軟正黑體" panose="020B0604030504040204" pitchFamily="34" charset="-120"/>
              </a:rPr>
              <a:t> 均值雜湊演算法：</a:t>
            </a:r>
            <a:r>
              <a:rPr lang="zh-TW" altLang="en-US" dirty="0">
                <a:ea typeface="微軟正黑體" panose="020B0604030504040204" pitchFamily="34" charset="-120"/>
              </a:rPr>
              <a:t>採用圖片的平均像素為計算標準。</a:t>
            </a:r>
            <a:endParaRPr lang="en-US" altLang="zh-TW" dirty="0">
              <a:ea typeface="微軟正黑體" panose="020B0604030504040204" pitchFamily="34" charset="-120"/>
            </a:endParaRPr>
          </a:p>
          <a:p>
            <a:pPr>
              <a:lnSpc>
                <a:spcPct val="130000"/>
              </a:lnSpc>
            </a:pPr>
            <a:r>
              <a:rPr lang="en-US" altLang="zh-TW" sz="2800" dirty="0" err="1">
                <a:ea typeface="微軟正黑體" panose="020B0604030504040204" pitchFamily="34" charset="-120"/>
              </a:rPr>
              <a:t>Phash</a:t>
            </a:r>
            <a:r>
              <a:rPr lang="zh-TW" altLang="en-US" sz="2800" dirty="0">
                <a:ea typeface="微軟正黑體" panose="020B0604030504040204" pitchFamily="34" charset="-120"/>
              </a:rPr>
              <a:t> 感知雜湊演算法：</a:t>
            </a:r>
            <a:r>
              <a:rPr lang="zh-TW" altLang="en-US" dirty="0">
                <a:ea typeface="微軟正黑體" panose="020B0604030504040204" pitchFamily="34" charset="-120"/>
              </a:rPr>
              <a:t>計算低頻的均值哈希值來比對影像。</a:t>
            </a:r>
            <a:endParaRPr lang="en-US" altLang="zh-TW" dirty="0">
              <a:ea typeface="微軟正黑體" panose="020B0604030504040204" pitchFamily="34" charset="-120"/>
            </a:endParaRPr>
          </a:p>
          <a:p>
            <a:pPr>
              <a:lnSpc>
                <a:spcPct val="130000"/>
              </a:lnSpc>
            </a:pPr>
            <a:r>
              <a:rPr lang="en-US" altLang="zh-TW" sz="2800" dirty="0" err="1">
                <a:ea typeface="微軟正黑體" panose="020B0604030504040204" pitchFamily="34" charset="-120"/>
              </a:rPr>
              <a:t>Dhash</a:t>
            </a:r>
            <a:r>
              <a:rPr lang="zh-TW" altLang="en-US" sz="2800" dirty="0">
                <a:ea typeface="微軟正黑體" panose="020B0604030504040204" pitchFamily="34" charset="-120"/>
              </a:rPr>
              <a:t> 差值雜湊演算法：</a:t>
            </a:r>
            <a:r>
              <a:rPr lang="zh-TW" altLang="en-US" dirty="0">
                <a:ea typeface="微軟正黑體" panose="020B0604030504040204" pitchFamily="34" charset="-120"/>
              </a:rPr>
              <a:t>每一個像素點均與像素平均值進行比對。</a:t>
            </a:r>
          </a:p>
        </p:txBody>
      </p:sp>
    </p:spTree>
    <p:extLst>
      <p:ext uri="{BB962C8B-B14F-4D97-AF65-F5344CB8AC3E}">
        <p14:creationId xmlns:p14="http://schemas.microsoft.com/office/powerpoint/2010/main" val="3382556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建立模型</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36360" y="2144028"/>
            <a:ext cx="11119280" cy="4583343"/>
          </a:xfrm>
        </p:spPr>
        <p:txBody>
          <a:bodyPr>
            <a:noAutofit/>
          </a:bodyPr>
          <a:lstStyle/>
          <a:p>
            <a:pPr marL="0" indent="0">
              <a:lnSpc>
                <a:spcPct val="130000"/>
              </a:lnSpc>
              <a:buNone/>
            </a:pPr>
            <a:r>
              <a:rPr lang="en-US" altLang="zh-TW" sz="3000" dirty="0">
                <a:ea typeface="微軟正黑體" panose="020B0604030504040204" pitchFamily="34" charset="-120"/>
              </a:rPr>
              <a:t>Hash Algorithm</a:t>
            </a:r>
            <a:r>
              <a:rPr lang="zh-TW" altLang="en-US" sz="3000" dirty="0">
                <a:ea typeface="微軟正黑體" panose="020B0604030504040204" pitchFamily="34" charset="-120"/>
              </a:rPr>
              <a:t> 實際應用：</a:t>
            </a:r>
            <a:r>
              <a:rPr lang="en-US" altLang="zh-TW" sz="3000" dirty="0">
                <a:ea typeface="微軟正黑體" panose="020B0604030504040204" pitchFamily="34" charset="-120"/>
              </a:rPr>
              <a:t>Google</a:t>
            </a:r>
            <a:r>
              <a:rPr lang="zh-TW" altLang="en-US" sz="3000" dirty="0">
                <a:ea typeface="微軟正黑體" panose="020B0604030504040204" pitchFamily="34" charset="-120"/>
              </a:rPr>
              <a:t>以圖搜圖</a:t>
            </a:r>
            <a:endParaRPr lang="en-US" altLang="zh-TW" sz="3000" dirty="0">
              <a:ea typeface="微軟正黑體" panose="020B0604030504040204" pitchFamily="34" charset="-120"/>
            </a:endParaRPr>
          </a:p>
          <a:p>
            <a:pPr marL="0" indent="0">
              <a:lnSpc>
                <a:spcPct val="130000"/>
              </a:lnSpc>
              <a:buNone/>
            </a:pPr>
            <a:endParaRPr lang="en-US" altLang="zh-TW" sz="3000" dirty="0">
              <a:ea typeface="微軟正黑體" panose="020B0604030504040204" pitchFamily="34" charset="-120"/>
            </a:endParaRPr>
          </a:p>
          <a:p>
            <a:pPr marL="0" indent="0">
              <a:lnSpc>
                <a:spcPct val="130000"/>
              </a:lnSpc>
              <a:buNone/>
            </a:pPr>
            <a:endParaRPr lang="zh-TW" altLang="en-US" sz="3000" dirty="0">
              <a:ea typeface="微軟正黑體" panose="020B0604030504040204" pitchFamily="34" charset="-120"/>
            </a:endParaRPr>
          </a:p>
        </p:txBody>
      </p:sp>
      <p:pic>
        <p:nvPicPr>
          <p:cNvPr id="5" name="圖片 4">
            <a:extLst>
              <a:ext uri="{FF2B5EF4-FFF2-40B4-BE49-F238E27FC236}">
                <a16:creationId xmlns:a16="http://schemas.microsoft.com/office/drawing/2014/main" id="{7197FACD-CEA8-5EC9-486D-E055AC499475}"/>
              </a:ext>
            </a:extLst>
          </p:cNvPr>
          <p:cNvPicPr>
            <a:picLocks noChangeAspect="1"/>
          </p:cNvPicPr>
          <p:nvPr/>
        </p:nvPicPr>
        <p:blipFill>
          <a:blip r:embed="rId3"/>
          <a:stretch>
            <a:fillRect/>
          </a:stretch>
        </p:blipFill>
        <p:spPr>
          <a:xfrm>
            <a:off x="536360" y="2773721"/>
            <a:ext cx="8033657" cy="4018966"/>
          </a:xfrm>
          <a:prstGeom prst="rect">
            <a:avLst/>
          </a:prstGeom>
          <a:ln w="3175">
            <a:solidFill>
              <a:schemeClr val="tx1"/>
            </a:solidFill>
          </a:ln>
        </p:spPr>
      </p:pic>
    </p:spTree>
    <p:extLst>
      <p:ext uri="{BB962C8B-B14F-4D97-AF65-F5344CB8AC3E}">
        <p14:creationId xmlns:p14="http://schemas.microsoft.com/office/powerpoint/2010/main" val="1203218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7" name="Rectangle 205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59" name="Rectangle 205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1" name="Rectangle 206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ltLang="zh-TW" dirty="0">
                <a:ea typeface="微軟正黑體" panose="020B0604030504040204" pitchFamily="34" charset="-120"/>
              </a:rPr>
              <a:t>MLP Classifier </a:t>
            </a:r>
            <a:r>
              <a:rPr lang="zh-TW" altLang="en-US" dirty="0">
                <a:ea typeface="微軟正黑體" panose="020B0604030504040204" pitchFamily="34" charset="-120"/>
              </a:rPr>
              <a:t>建立模型</a:t>
            </a:r>
          </a:p>
        </p:txBody>
      </p:sp>
      <p:sp>
        <p:nvSpPr>
          <p:cNvPr id="2063" name="Rectangle: Rounded Corners 206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altLang="zh-TW" sz="3000" dirty="0" err="1">
                <a:solidFill>
                  <a:schemeClr val="bg1"/>
                </a:solidFill>
                <a:ea typeface="微軟正黑體" panose="020B0604030504040204" pitchFamily="34" charset="-120"/>
              </a:rPr>
              <a:t>Ahash</a:t>
            </a:r>
            <a:r>
              <a:rPr lang="en-US" altLang="zh-TW" sz="3000" dirty="0">
                <a:solidFill>
                  <a:schemeClr val="bg1"/>
                </a:solidFill>
                <a:ea typeface="微軟正黑體" panose="020B0604030504040204" pitchFamily="34" charset="-120"/>
              </a:rPr>
              <a:t> </a:t>
            </a:r>
            <a:r>
              <a:rPr lang="zh-TW" altLang="en-US" sz="3000" dirty="0">
                <a:solidFill>
                  <a:schemeClr val="bg1"/>
                </a:solidFill>
                <a:ea typeface="微軟正黑體" panose="020B0604030504040204" pitchFamily="34" charset="-120"/>
              </a:rPr>
              <a:t>均值雜湊演算法</a:t>
            </a:r>
          </a:p>
        </p:txBody>
      </p:sp>
      <p:pic>
        <p:nvPicPr>
          <p:cNvPr id="2050" name="Picture 2">
            <a:extLst>
              <a:ext uri="{FF2B5EF4-FFF2-40B4-BE49-F238E27FC236}">
                <a16:creationId xmlns:a16="http://schemas.microsoft.com/office/drawing/2014/main" id="{2D3234D3-43C9-0A95-50C1-2688776222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32614" y="2139484"/>
            <a:ext cx="9526771"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27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1" name="Rectangle 308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83" name="Rectangle 308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5" name="Rectangle 308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ltLang="zh-TW" dirty="0">
                <a:ea typeface="微軟正黑體" panose="020B0604030504040204" pitchFamily="34" charset="-120"/>
              </a:rPr>
              <a:t>MLP Classifier </a:t>
            </a:r>
            <a:r>
              <a:rPr lang="zh-TW" altLang="en-US" dirty="0">
                <a:ea typeface="微軟正黑體" panose="020B0604030504040204" pitchFamily="34" charset="-120"/>
              </a:rPr>
              <a:t>建立模型</a:t>
            </a:r>
          </a:p>
        </p:txBody>
      </p:sp>
      <p:sp>
        <p:nvSpPr>
          <p:cNvPr id="3087" name="Rectangle: Rounded Corners 308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altLang="zh-TW" sz="3000" dirty="0" err="1">
                <a:solidFill>
                  <a:schemeClr val="bg1"/>
                </a:solidFill>
                <a:ea typeface="微軟正黑體" panose="020B0604030504040204" pitchFamily="34" charset="-120"/>
              </a:rPr>
              <a:t>Phash</a:t>
            </a:r>
            <a:r>
              <a:rPr lang="en-US" altLang="zh-TW" sz="3000" dirty="0">
                <a:solidFill>
                  <a:schemeClr val="bg1"/>
                </a:solidFill>
                <a:ea typeface="微軟正黑體" panose="020B0604030504040204" pitchFamily="34" charset="-120"/>
              </a:rPr>
              <a:t> </a:t>
            </a:r>
            <a:r>
              <a:rPr lang="zh-TW" altLang="en-US" sz="3000" dirty="0">
                <a:solidFill>
                  <a:schemeClr val="bg1"/>
                </a:solidFill>
                <a:ea typeface="微軟正黑體" panose="020B0604030504040204" pitchFamily="34" charset="-120"/>
              </a:rPr>
              <a:t>感知雜湊演算法</a:t>
            </a:r>
          </a:p>
        </p:txBody>
      </p:sp>
      <p:pic>
        <p:nvPicPr>
          <p:cNvPr id="3074" name="Picture 2">
            <a:extLst>
              <a:ext uri="{FF2B5EF4-FFF2-40B4-BE49-F238E27FC236}">
                <a16:creationId xmlns:a16="http://schemas.microsoft.com/office/drawing/2014/main" id="{DEE42358-A937-939C-25A6-C1E583B187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5572" y="3274072"/>
            <a:ext cx="11420856" cy="182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6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5" name="Rectangle 410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7" name="Rectangle 410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9" name="Rectangle 410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ltLang="zh-TW" dirty="0">
                <a:ea typeface="微軟正黑體" panose="020B0604030504040204" pitchFamily="34" charset="-120"/>
              </a:rPr>
              <a:t>MLP Classifier </a:t>
            </a:r>
            <a:r>
              <a:rPr lang="zh-TW" altLang="en-US" dirty="0">
                <a:ea typeface="微軟正黑體" panose="020B0604030504040204" pitchFamily="34" charset="-120"/>
              </a:rPr>
              <a:t>建立模型</a:t>
            </a:r>
          </a:p>
        </p:txBody>
      </p:sp>
      <p:sp>
        <p:nvSpPr>
          <p:cNvPr id="4111" name="Rectangle: Rounded Corners 411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altLang="zh-TW" sz="3000" dirty="0" err="1">
                <a:solidFill>
                  <a:schemeClr val="bg1"/>
                </a:solidFill>
                <a:ea typeface="微軟正黑體" panose="020B0604030504040204" pitchFamily="34" charset="-120"/>
              </a:rPr>
              <a:t>Dhash</a:t>
            </a:r>
            <a:r>
              <a:rPr lang="en-US" altLang="zh-TW" sz="3000" dirty="0">
                <a:solidFill>
                  <a:schemeClr val="bg1"/>
                </a:solidFill>
                <a:ea typeface="微軟正黑體" panose="020B0604030504040204" pitchFamily="34" charset="-120"/>
              </a:rPr>
              <a:t> </a:t>
            </a:r>
            <a:r>
              <a:rPr lang="zh-TW" altLang="en-US" sz="3000" dirty="0">
                <a:solidFill>
                  <a:schemeClr val="bg1"/>
                </a:solidFill>
                <a:ea typeface="微軟正黑體" panose="020B0604030504040204" pitchFamily="34" charset="-120"/>
              </a:rPr>
              <a:t>差值雜湊演算法</a:t>
            </a:r>
          </a:p>
        </p:txBody>
      </p:sp>
      <p:pic>
        <p:nvPicPr>
          <p:cNvPr id="4098" name="Picture 2">
            <a:extLst>
              <a:ext uri="{FF2B5EF4-FFF2-40B4-BE49-F238E27FC236}">
                <a16:creationId xmlns:a16="http://schemas.microsoft.com/office/drawing/2014/main" id="{AC11D738-F4D5-5317-69A6-E77EC5E6D8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5572" y="3245519"/>
            <a:ext cx="11420856" cy="1884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494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0611ADFB-D2BB-B4BC-2710-B4E07C9F74CC}"/>
              </a:ext>
            </a:extLst>
          </p:cNvPr>
          <p:cNvPicPr>
            <a:picLocks noChangeAspect="1"/>
          </p:cNvPicPr>
          <p:nvPr/>
        </p:nvPicPr>
        <p:blipFill>
          <a:blip r:embed="rId3"/>
          <a:stretch>
            <a:fillRect/>
          </a:stretch>
        </p:blipFill>
        <p:spPr>
          <a:xfrm>
            <a:off x="3623388" y="3256479"/>
            <a:ext cx="3038899" cy="2562583"/>
          </a:xfrm>
          <a:prstGeom prst="rect">
            <a:avLst/>
          </a:prstGeom>
          <a:ln w="3175">
            <a:solidFill>
              <a:schemeClr val="tx1"/>
            </a:solidFill>
          </a:ln>
        </p:spPr>
      </p:pic>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建立模型</a:t>
            </a: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p:txBody>
          <a:bodyPr/>
          <a:lstStyle/>
          <a:p>
            <a:fld id="{B2DC25EE-239B-4C5F-AAD1-255A7D5F1EE2}" type="slidenum">
              <a:rPr lang="en-US" smtClean="0"/>
              <a:t>26</a:t>
            </a:fld>
            <a:endParaRPr lang="en-US" dirty="0"/>
          </a:p>
        </p:txBody>
      </p:sp>
      <p:sp>
        <p:nvSpPr>
          <p:cNvPr id="16" name="箭號: 向右 15">
            <a:extLst>
              <a:ext uri="{FF2B5EF4-FFF2-40B4-BE49-F238E27FC236}">
                <a16:creationId xmlns:a16="http://schemas.microsoft.com/office/drawing/2014/main" id="{3629616C-359B-154C-762B-885AE05D15C6}"/>
              </a:ext>
            </a:extLst>
          </p:cNvPr>
          <p:cNvSpPr/>
          <p:nvPr/>
        </p:nvSpPr>
        <p:spPr>
          <a:xfrm>
            <a:off x="2454629" y="3987099"/>
            <a:ext cx="1080000" cy="1016338"/>
          </a:xfrm>
          <a:prstGeom prst="rightArrow">
            <a:avLst/>
          </a:prstGeom>
          <a:solidFill>
            <a:srgbClr val="00B0F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軟正黑體" panose="020B0604030504040204" pitchFamily="34" charset="-120"/>
            </a:endParaRPr>
          </a:p>
        </p:txBody>
      </p:sp>
      <p:sp>
        <p:nvSpPr>
          <p:cNvPr id="14" name="文字方塊 13">
            <a:extLst>
              <a:ext uri="{FF2B5EF4-FFF2-40B4-BE49-F238E27FC236}">
                <a16:creationId xmlns:a16="http://schemas.microsoft.com/office/drawing/2014/main" id="{A08E89D4-9A4F-1295-2E4F-7DD1CF071BD6}"/>
              </a:ext>
            </a:extLst>
          </p:cNvPr>
          <p:cNvSpPr txBox="1"/>
          <p:nvPr/>
        </p:nvSpPr>
        <p:spPr>
          <a:xfrm>
            <a:off x="573318" y="4200140"/>
            <a:ext cx="1655862" cy="523220"/>
          </a:xfrm>
          <a:prstGeom prst="rect">
            <a:avLst/>
          </a:prstGeom>
          <a:noFill/>
        </p:spPr>
        <p:txBody>
          <a:bodyPr wrap="square">
            <a:spAutoFit/>
          </a:bodyPr>
          <a:lstStyle/>
          <a:p>
            <a:pPr algn="ctr"/>
            <a:r>
              <a:rPr lang="zh-TW" altLang="en-US" sz="2800" dirty="0">
                <a:latin typeface="微軟正黑體" panose="020B0604030504040204" pitchFamily="34" charset="-120"/>
                <a:ea typeface="微軟正黑體" panose="020B0604030504040204" pitchFamily="34" charset="-120"/>
              </a:rPr>
              <a:t>圖像比對</a:t>
            </a:r>
          </a:p>
        </p:txBody>
      </p:sp>
      <p:sp>
        <p:nvSpPr>
          <p:cNvPr id="18" name="文字方塊 17">
            <a:extLst>
              <a:ext uri="{FF2B5EF4-FFF2-40B4-BE49-F238E27FC236}">
                <a16:creationId xmlns:a16="http://schemas.microsoft.com/office/drawing/2014/main" id="{CEC1F01C-A26D-CD92-F5AD-D7518800B007}"/>
              </a:ext>
            </a:extLst>
          </p:cNvPr>
          <p:cNvSpPr txBox="1"/>
          <p:nvPr/>
        </p:nvSpPr>
        <p:spPr>
          <a:xfrm rot="1693785">
            <a:off x="3665200" y="4347650"/>
            <a:ext cx="2966865" cy="707886"/>
          </a:xfrm>
          <a:prstGeom prst="rect">
            <a:avLst/>
          </a:prstGeom>
          <a:noFill/>
        </p:spPr>
        <p:txBody>
          <a:bodyPr wrap="square">
            <a:spAutoFit/>
          </a:bodyPr>
          <a:lstStyle/>
          <a:p>
            <a:pPr algn="ctr"/>
            <a:r>
              <a:rPr lang="zh-TW" altLang="en-US" sz="4000" dirty="0">
                <a:latin typeface="微軟正黑體" panose="020B0604030504040204" pitchFamily="34" charset="-120"/>
                <a:ea typeface="微軟正黑體" panose="020B0604030504040204" pitchFamily="34" charset="-120"/>
              </a:rPr>
              <a:t>數值資料</a:t>
            </a:r>
          </a:p>
        </p:txBody>
      </p:sp>
      <p:pic>
        <p:nvPicPr>
          <p:cNvPr id="1026" name="Picture 2" descr="Multi-Layer Perceptron Learning in Tensorflow - GeeksforGeeks">
            <a:extLst>
              <a:ext uri="{FF2B5EF4-FFF2-40B4-BE49-F238E27FC236}">
                <a16:creationId xmlns:a16="http://schemas.microsoft.com/office/drawing/2014/main" id="{68735EBE-7C0B-8CD5-7E9D-3B39A25B5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9880" y="3230198"/>
            <a:ext cx="4200525" cy="2276475"/>
          </a:xfrm>
          <a:prstGeom prst="rect">
            <a:avLst/>
          </a:prstGeom>
          <a:ln w="3175">
            <a:solidFill>
              <a:schemeClr val="tx1"/>
            </a:solidFill>
          </a:ln>
          <a:extLst>
            <a:ext uri="{909E8E84-426E-40DD-AFC4-6F175D3DCCD1}">
              <a14:hiddenFill xmlns:a14="http://schemas.microsoft.com/office/drawing/2010/main">
                <a:solidFill>
                  <a:srgbClr val="FFFFFF"/>
                </a:solidFill>
              </a14:hiddenFill>
            </a:ext>
          </a:extLst>
        </p:spPr>
      </p:pic>
      <p:sp>
        <p:nvSpPr>
          <p:cNvPr id="19" name="箭號: 向右 18">
            <a:extLst>
              <a:ext uri="{FF2B5EF4-FFF2-40B4-BE49-F238E27FC236}">
                <a16:creationId xmlns:a16="http://schemas.microsoft.com/office/drawing/2014/main" id="{64A3BADC-CF91-5EEC-7807-C4F11F50874A}"/>
              </a:ext>
            </a:extLst>
          </p:cNvPr>
          <p:cNvSpPr/>
          <p:nvPr/>
        </p:nvSpPr>
        <p:spPr>
          <a:xfrm>
            <a:off x="6741121" y="4029602"/>
            <a:ext cx="1080000" cy="1016338"/>
          </a:xfrm>
          <a:prstGeom prst="rightArrow">
            <a:avLst/>
          </a:prstGeom>
          <a:solidFill>
            <a:srgbClr val="00B0F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軟正黑體" panose="020B0604030504040204" pitchFamily="34" charset="-120"/>
            </a:endParaRPr>
          </a:p>
        </p:txBody>
      </p:sp>
      <p:sp>
        <p:nvSpPr>
          <p:cNvPr id="20" name="文字方塊 19">
            <a:extLst>
              <a:ext uri="{FF2B5EF4-FFF2-40B4-BE49-F238E27FC236}">
                <a16:creationId xmlns:a16="http://schemas.microsoft.com/office/drawing/2014/main" id="{51333F62-8921-2C37-5261-F64E4DE363E6}"/>
              </a:ext>
            </a:extLst>
          </p:cNvPr>
          <p:cNvSpPr txBox="1"/>
          <p:nvPr/>
        </p:nvSpPr>
        <p:spPr>
          <a:xfrm>
            <a:off x="3584141" y="6019822"/>
            <a:ext cx="3038900" cy="461665"/>
          </a:xfrm>
          <a:prstGeom prst="rect">
            <a:avLst/>
          </a:prstGeom>
          <a:noFill/>
        </p:spPr>
        <p:txBody>
          <a:bodyPr wrap="square">
            <a:spAutoFit/>
          </a:bodyPr>
          <a:lstStyle/>
          <a:p>
            <a:pPr algn="ctr"/>
            <a:r>
              <a:rPr lang="zh-TW" altLang="en-US" sz="2400" dirty="0">
                <a:latin typeface="微軟正黑體" panose="020B0604030504040204" pitchFamily="34" charset="-120"/>
                <a:ea typeface="微軟正黑體" panose="020B0604030504040204" pitchFamily="34" charset="-120"/>
              </a:rPr>
              <a:t>取得</a:t>
            </a:r>
            <a:r>
              <a:rPr lang="en-US" altLang="zh-TW" sz="2400" dirty="0">
                <a:latin typeface="微軟正黑體" panose="020B0604030504040204" pitchFamily="34" charset="-120"/>
                <a:ea typeface="微軟正黑體" panose="020B0604030504040204" pitchFamily="34" charset="-120"/>
              </a:rPr>
              <a:t>Hash</a:t>
            </a:r>
            <a:r>
              <a:rPr lang="zh-TW" altLang="en-US" sz="2400" dirty="0">
                <a:latin typeface="微軟正黑體" panose="020B0604030504040204" pitchFamily="34" charset="-120"/>
                <a:ea typeface="微軟正黑體" panose="020B0604030504040204" pitchFamily="34" charset="-120"/>
              </a:rPr>
              <a:t>數值資料</a:t>
            </a:r>
          </a:p>
        </p:txBody>
      </p:sp>
      <p:pic>
        <p:nvPicPr>
          <p:cNvPr id="6" name="圖片 5">
            <a:extLst>
              <a:ext uri="{FF2B5EF4-FFF2-40B4-BE49-F238E27FC236}">
                <a16:creationId xmlns:a16="http://schemas.microsoft.com/office/drawing/2014/main" id="{FEBA8141-9454-4C22-4D0A-028C45665D2B}"/>
              </a:ext>
            </a:extLst>
          </p:cNvPr>
          <p:cNvPicPr>
            <a:picLocks noChangeAspect="1"/>
          </p:cNvPicPr>
          <p:nvPr/>
        </p:nvPicPr>
        <p:blipFill>
          <a:blip r:embed="rId5"/>
          <a:stretch>
            <a:fillRect/>
          </a:stretch>
        </p:blipFill>
        <p:spPr>
          <a:xfrm>
            <a:off x="588799" y="2162454"/>
            <a:ext cx="1762982" cy="1800000"/>
          </a:xfrm>
          <a:prstGeom prst="rect">
            <a:avLst/>
          </a:prstGeom>
          <a:ln w="3175">
            <a:solidFill>
              <a:schemeClr val="tx1"/>
            </a:solidFill>
          </a:ln>
        </p:spPr>
      </p:pic>
      <p:pic>
        <p:nvPicPr>
          <p:cNvPr id="8" name="圖片 7">
            <a:extLst>
              <a:ext uri="{FF2B5EF4-FFF2-40B4-BE49-F238E27FC236}">
                <a16:creationId xmlns:a16="http://schemas.microsoft.com/office/drawing/2014/main" id="{840F1682-0ABA-4BB8-CBC7-FEFA842DAD90}"/>
              </a:ext>
            </a:extLst>
          </p:cNvPr>
          <p:cNvPicPr>
            <a:picLocks noChangeAspect="1"/>
          </p:cNvPicPr>
          <p:nvPr/>
        </p:nvPicPr>
        <p:blipFill>
          <a:blip r:embed="rId6"/>
          <a:stretch>
            <a:fillRect/>
          </a:stretch>
        </p:blipFill>
        <p:spPr>
          <a:xfrm>
            <a:off x="573318" y="4815112"/>
            <a:ext cx="1710236" cy="1800000"/>
          </a:xfrm>
          <a:prstGeom prst="rect">
            <a:avLst/>
          </a:prstGeom>
          <a:ln w="3175">
            <a:solidFill>
              <a:schemeClr val="tx1"/>
            </a:solidFill>
          </a:ln>
        </p:spPr>
      </p:pic>
    </p:spTree>
    <p:extLst>
      <p:ext uri="{BB962C8B-B14F-4D97-AF65-F5344CB8AC3E}">
        <p14:creationId xmlns:p14="http://schemas.microsoft.com/office/powerpoint/2010/main" val="433581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5DD08181-35BA-5D32-F32A-31456CADC337}"/>
              </a:ext>
            </a:extLst>
          </p:cNvPr>
          <p:cNvGrpSpPr/>
          <p:nvPr/>
        </p:nvGrpSpPr>
        <p:grpSpPr>
          <a:xfrm>
            <a:off x="556855" y="2165062"/>
            <a:ext cx="11199716" cy="4399024"/>
            <a:chOff x="556855" y="2165062"/>
            <a:chExt cx="11199716" cy="4399024"/>
          </a:xfrm>
        </p:grpSpPr>
        <p:pic>
          <p:nvPicPr>
            <p:cNvPr id="15" name="圖片 14">
              <a:extLst>
                <a:ext uri="{FF2B5EF4-FFF2-40B4-BE49-F238E27FC236}">
                  <a16:creationId xmlns:a16="http://schemas.microsoft.com/office/drawing/2014/main" id="{DAA24B19-4229-19F0-60B7-5631E0B9EA40}"/>
                </a:ext>
              </a:extLst>
            </p:cNvPr>
            <p:cNvPicPr>
              <a:picLocks noChangeAspect="1"/>
            </p:cNvPicPr>
            <p:nvPr/>
          </p:nvPicPr>
          <p:blipFill>
            <a:blip r:embed="rId3"/>
            <a:stretch>
              <a:fillRect/>
            </a:stretch>
          </p:blipFill>
          <p:spPr>
            <a:xfrm>
              <a:off x="556855" y="2165062"/>
              <a:ext cx="11199716" cy="4399024"/>
            </a:xfrm>
            <a:prstGeom prst="rect">
              <a:avLst/>
            </a:prstGeom>
            <a:ln w="3175">
              <a:solidFill>
                <a:schemeClr val="tx1"/>
              </a:solidFill>
            </a:ln>
          </p:spPr>
        </p:pic>
        <p:pic>
          <p:nvPicPr>
            <p:cNvPr id="4" name="圖片 3">
              <a:extLst>
                <a:ext uri="{FF2B5EF4-FFF2-40B4-BE49-F238E27FC236}">
                  <a16:creationId xmlns:a16="http://schemas.microsoft.com/office/drawing/2014/main" id="{5E253AD4-23A8-9DE9-457F-6D955B68AE41}"/>
                </a:ext>
              </a:extLst>
            </p:cNvPr>
            <p:cNvPicPr>
              <a:picLocks noChangeAspect="1"/>
            </p:cNvPicPr>
            <p:nvPr/>
          </p:nvPicPr>
          <p:blipFill>
            <a:blip r:embed="rId4"/>
            <a:stretch>
              <a:fillRect/>
            </a:stretch>
          </p:blipFill>
          <p:spPr>
            <a:xfrm>
              <a:off x="734515" y="4495798"/>
              <a:ext cx="1442628" cy="1709059"/>
            </a:xfrm>
            <a:prstGeom prst="rect">
              <a:avLst/>
            </a:prstGeom>
          </p:spPr>
        </p:pic>
      </p:gr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建立模型</a:t>
            </a:r>
          </a:p>
        </p:txBody>
      </p:sp>
      <p:pic>
        <p:nvPicPr>
          <p:cNvPr id="1026" name="Picture 2" descr="Multi-Layer Perceptron Learning in Tensorflow - GeeksforGeeks">
            <a:extLst>
              <a:ext uri="{FF2B5EF4-FFF2-40B4-BE49-F238E27FC236}">
                <a16:creationId xmlns:a16="http://schemas.microsoft.com/office/drawing/2014/main" id="{68735EBE-7C0B-8CD5-7E9D-3B39A25B5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4501" y="5203769"/>
            <a:ext cx="2650644" cy="1436517"/>
          </a:xfrm>
          <a:prstGeom prst="rect">
            <a:avLst/>
          </a:prstGeom>
          <a:ln w="3175">
            <a:solidFill>
              <a:schemeClr val="tx1"/>
            </a:solidFill>
          </a:ln>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A7E2706-0BC1-4C65-8587-A0E06AC2A73F}"/>
              </a:ext>
            </a:extLst>
          </p:cNvPr>
          <p:cNvSpPr/>
          <p:nvPr/>
        </p:nvSpPr>
        <p:spPr>
          <a:xfrm>
            <a:off x="1115568" y="3048000"/>
            <a:ext cx="1061575"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latin typeface="微軟正黑體" panose="020B0604030504040204" pitchFamily="34" charset="-120"/>
                <a:ea typeface="微軟正黑體" panose="020B0604030504040204" pitchFamily="34" charset="-120"/>
              </a:rPr>
              <a:t>Ahash</a:t>
            </a:r>
            <a:endParaRPr lang="zh-TW" altLang="en-US" dirty="0">
              <a:latin typeface="微軟正黑體" panose="020B0604030504040204" pitchFamily="34" charset="-120"/>
              <a:ea typeface="微軟正黑體" panose="020B0604030504040204" pitchFamily="34" charset="-120"/>
            </a:endParaRPr>
          </a:p>
        </p:txBody>
      </p:sp>
      <p:sp>
        <p:nvSpPr>
          <p:cNvPr id="21" name="矩形: 圓角 20">
            <a:extLst>
              <a:ext uri="{FF2B5EF4-FFF2-40B4-BE49-F238E27FC236}">
                <a16:creationId xmlns:a16="http://schemas.microsoft.com/office/drawing/2014/main" id="{70FA4036-A516-6189-6C38-C88E8B7FAD90}"/>
              </a:ext>
            </a:extLst>
          </p:cNvPr>
          <p:cNvSpPr/>
          <p:nvPr/>
        </p:nvSpPr>
        <p:spPr>
          <a:xfrm>
            <a:off x="1115568" y="3543300"/>
            <a:ext cx="1061575"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latin typeface="微軟正黑體" panose="020B0604030504040204" pitchFamily="34" charset="-120"/>
                <a:ea typeface="微軟正黑體" panose="020B0604030504040204" pitchFamily="34" charset="-120"/>
              </a:rPr>
              <a:t>Phash</a:t>
            </a:r>
            <a:endParaRPr lang="zh-TW" altLang="en-US" dirty="0">
              <a:latin typeface="微軟正黑體" panose="020B0604030504040204" pitchFamily="34" charset="-120"/>
              <a:ea typeface="微軟正黑體" panose="020B0604030504040204" pitchFamily="34" charset="-120"/>
            </a:endParaRPr>
          </a:p>
        </p:txBody>
      </p:sp>
      <p:sp>
        <p:nvSpPr>
          <p:cNvPr id="22" name="矩形: 圓角 21">
            <a:extLst>
              <a:ext uri="{FF2B5EF4-FFF2-40B4-BE49-F238E27FC236}">
                <a16:creationId xmlns:a16="http://schemas.microsoft.com/office/drawing/2014/main" id="{B34E3374-0CCF-1F3E-E33B-08EB17F96C66}"/>
              </a:ext>
            </a:extLst>
          </p:cNvPr>
          <p:cNvSpPr/>
          <p:nvPr/>
        </p:nvSpPr>
        <p:spPr>
          <a:xfrm>
            <a:off x="1115568" y="4038600"/>
            <a:ext cx="1061575"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latin typeface="微軟正黑體" panose="020B0604030504040204" pitchFamily="34" charset="-120"/>
                <a:ea typeface="微軟正黑體" panose="020B0604030504040204" pitchFamily="34" charset="-120"/>
              </a:rPr>
              <a:t>Dhash</a:t>
            </a:r>
            <a:endParaRPr lang="zh-TW" altLang="en-US"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214A1764-3DEA-0173-6171-128E7AB58DA1}"/>
              </a:ext>
            </a:extLst>
          </p:cNvPr>
          <p:cNvSpPr txBox="1"/>
          <p:nvPr/>
        </p:nvSpPr>
        <p:spPr>
          <a:xfrm>
            <a:off x="5622372" y="2607558"/>
            <a:ext cx="2367742" cy="46166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8</a:t>
            </a:r>
            <a:r>
              <a:rPr lang="zh-TW" altLang="en-US" sz="2400" dirty="0">
                <a:latin typeface="微軟正黑體" panose="020B0604030504040204" pitchFamily="34" charset="-120"/>
                <a:ea typeface="微軟正黑體" panose="020B0604030504040204" pitchFamily="34" charset="-120"/>
              </a:rPr>
              <a:t>個神經元</a:t>
            </a:r>
          </a:p>
        </p:txBody>
      </p:sp>
      <p:sp>
        <p:nvSpPr>
          <p:cNvPr id="24" name="文字方塊 23">
            <a:extLst>
              <a:ext uri="{FF2B5EF4-FFF2-40B4-BE49-F238E27FC236}">
                <a16:creationId xmlns:a16="http://schemas.microsoft.com/office/drawing/2014/main" id="{1B64746D-24BD-FFDD-A97E-FCDCB56141C0}"/>
              </a:ext>
            </a:extLst>
          </p:cNvPr>
          <p:cNvSpPr txBox="1"/>
          <p:nvPr/>
        </p:nvSpPr>
        <p:spPr>
          <a:xfrm>
            <a:off x="5480921" y="5638003"/>
            <a:ext cx="2650644" cy="830997"/>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Activation</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Logistic</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Sigmoid</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64475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371094" y="696686"/>
            <a:ext cx="4566238" cy="1703614"/>
          </a:xfrm>
        </p:spPr>
        <p:txBody>
          <a:bodyPr vert="horz" lIns="91440" tIns="45720" rIns="91440" bIns="45720" rtlCol="0" anchor="ctr">
            <a:noAutofit/>
          </a:bodyPr>
          <a:lstStyle/>
          <a:p>
            <a:r>
              <a:rPr lang="en-US" altLang="zh-TW" dirty="0">
                <a:ea typeface="微軟正黑體" panose="020B0604030504040204" pitchFamily="34" charset="-120"/>
              </a:rPr>
              <a:t>MLP Classifier </a:t>
            </a:r>
            <a:br>
              <a:rPr lang="en-US" altLang="zh-TW" dirty="0">
                <a:ea typeface="微軟正黑體" panose="020B0604030504040204" pitchFamily="34" charset="-120"/>
              </a:rPr>
            </a:br>
            <a:r>
              <a:rPr lang="zh-TW" altLang="en-US" dirty="0">
                <a:ea typeface="微軟正黑體" panose="020B0604030504040204" pitchFamily="34" charset="-120"/>
              </a:rPr>
              <a:t>建立模型</a:t>
            </a: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文字方塊 2">
            <a:extLst>
              <a:ext uri="{FF2B5EF4-FFF2-40B4-BE49-F238E27FC236}">
                <a16:creationId xmlns:a16="http://schemas.microsoft.com/office/drawing/2014/main" id="{F8DBEE16-F106-0AB8-21C4-8E2C60E97EC2}"/>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0" indent="-228600">
              <a:lnSpc>
                <a:spcPct val="110000"/>
              </a:lnSpc>
              <a:spcAft>
                <a:spcPts val="600"/>
              </a:spcAft>
              <a:buFont typeface="Arial" panose="020B0604020202020204" pitchFamily="34" charset="0"/>
              <a:buChar char="•"/>
            </a:pPr>
            <a:r>
              <a:rPr lang="zh-TW" altLang="en-US" sz="3000" dirty="0">
                <a:latin typeface="微軟正黑體" panose="020B0604030504040204" pitchFamily="34" charset="-120"/>
                <a:ea typeface="微軟正黑體" panose="020B0604030504040204" pitchFamily="34" charset="-120"/>
              </a:rPr>
              <a:t>資料統計</a:t>
            </a:r>
            <a:endParaRPr lang="en-US" altLang="zh-TW" sz="3000" dirty="0">
              <a:latin typeface="微軟正黑體" panose="020B0604030504040204" pitchFamily="34" charset="-120"/>
              <a:ea typeface="微軟正黑體" panose="020B0604030504040204" pitchFamily="34" charset="-120"/>
            </a:endParaRPr>
          </a:p>
        </p:txBody>
      </p:sp>
      <p:graphicFrame>
        <p:nvGraphicFramePr>
          <p:cNvPr id="9" name="內容版面配置區 8">
            <a:extLst>
              <a:ext uri="{FF2B5EF4-FFF2-40B4-BE49-F238E27FC236}">
                <a16:creationId xmlns:a16="http://schemas.microsoft.com/office/drawing/2014/main" id="{1160D666-1577-6FE2-3E5E-9EA9D66E32E9}"/>
              </a:ext>
            </a:extLst>
          </p:cNvPr>
          <p:cNvGraphicFramePr>
            <a:graphicFrameLocks noGrp="1"/>
          </p:cNvGraphicFramePr>
          <p:nvPr>
            <p:ph idx="1"/>
            <p:extLst>
              <p:ext uri="{D42A27DB-BD31-4B8C-83A1-F6EECF244321}">
                <p14:modId xmlns:p14="http://schemas.microsoft.com/office/powerpoint/2010/main" val="1560630261"/>
              </p:ext>
            </p:extLst>
          </p:nvPr>
        </p:nvGraphicFramePr>
        <p:xfrm>
          <a:off x="5202507" y="1333500"/>
          <a:ext cx="6319364" cy="4291584"/>
        </p:xfrm>
        <a:graphic>
          <a:graphicData uri="http://schemas.openxmlformats.org/drawingml/2006/table">
            <a:tbl>
              <a:tblPr firstRow="1" bandRow="1">
                <a:tableStyleId>{2D5ABB26-0587-4C30-8999-92F81FD0307C}</a:tableStyleId>
              </a:tblPr>
              <a:tblGrid>
                <a:gridCol w="2954838">
                  <a:extLst>
                    <a:ext uri="{9D8B030D-6E8A-4147-A177-3AD203B41FA5}">
                      <a16:colId xmlns:a16="http://schemas.microsoft.com/office/drawing/2014/main" val="781546778"/>
                    </a:ext>
                  </a:extLst>
                </a:gridCol>
                <a:gridCol w="3364526">
                  <a:extLst>
                    <a:ext uri="{9D8B030D-6E8A-4147-A177-3AD203B41FA5}">
                      <a16:colId xmlns:a16="http://schemas.microsoft.com/office/drawing/2014/main" val="2237868080"/>
                    </a:ext>
                  </a:extLst>
                </a:gridCol>
              </a:tblGrid>
              <a:tr h="1198626">
                <a:tc>
                  <a:txBody>
                    <a:bodyPr/>
                    <a:lstStyle/>
                    <a:p>
                      <a:pPr algn="ctr" fontAlgn="ctr"/>
                      <a:r>
                        <a:rPr lang="en-US" sz="2800" b="1" u="none" strike="noStrike" cap="none" spc="0" dirty="0">
                          <a:solidFill>
                            <a:schemeClr val="tx1"/>
                          </a:solidFill>
                          <a:effectLst/>
                          <a:latin typeface="微軟正黑體" panose="020B0604030504040204" pitchFamily="34" charset="-120"/>
                          <a:ea typeface="微軟正黑體" panose="020B0604030504040204" pitchFamily="34" charset="-120"/>
                        </a:rPr>
                        <a:t>label</a:t>
                      </a:r>
                      <a:endParaRPr lang="en-US" sz="2800" b="1" i="0" u="none" strike="noStrike" cap="none" spc="0" dirty="0">
                        <a:solidFill>
                          <a:schemeClr val="tx1"/>
                        </a:solidFill>
                        <a:effectLst/>
                        <a:latin typeface="微軟正黑體" panose="020B0604030504040204" pitchFamily="34" charset="-120"/>
                        <a:ea typeface="微軟正黑體" panose="020B0604030504040204" pitchFamily="34" charset="-120"/>
                      </a:endParaRPr>
                    </a:p>
                  </a:txBody>
                  <a:tcPr marL="176022" marR="20955" marT="50292" marB="377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800" b="1" u="none" strike="noStrike" cap="none" spc="0" dirty="0">
                          <a:solidFill>
                            <a:schemeClr val="tx1"/>
                          </a:solidFill>
                          <a:effectLst/>
                          <a:latin typeface="微軟正黑體" panose="020B0604030504040204" pitchFamily="34" charset="-120"/>
                          <a:ea typeface="微軟正黑體" panose="020B0604030504040204" pitchFamily="34" charset="-120"/>
                        </a:rPr>
                        <a:t>count</a:t>
                      </a:r>
                      <a:endParaRPr lang="en-US" sz="2800" b="1" i="0" u="none" strike="noStrike" cap="none" spc="0" dirty="0">
                        <a:solidFill>
                          <a:schemeClr val="tx1"/>
                        </a:solidFill>
                        <a:effectLst/>
                        <a:latin typeface="微軟正黑體" panose="020B0604030504040204" pitchFamily="34" charset="-120"/>
                        <a:ea typeface="微軟正黑體" panose="020B0604030504040204" pitchFamily="34" charset="-120"/>
                      </a:endParaRPr>
                    </a:p>
                  </a:txBody>
                  <a:tcPr marL="176022" marR="20955" marT="50292" marB="377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467648"/>
                  </a:ext>
                </a:extLst>
              </a:tr>
              <a:tr h="1030986">
                <a:tc>
                  <a:txBody>
                    <a:bodyPr/>
                    <a:lstStyle/>
                    <a:p>
                      <a:pPr algn="ctr" fontAlgn="ctr"/>
                      <a:r>
                        <a:rPr lang="en-US" sz="2800" b="0" u="none" strike="noStrike" cap="none" spc="0" dirty="0">
                          <a:solidFill>
                            <a:schemeClr val="tx1"/>
                          </a:solidFill>
                          <a:effectLst/>
                          <a:latin typeface="微軟正黑體" panose="020B0604030504040204" pitchFamily="34" charset="-120"/>
                          <a:ea typeface="微軟正黑體" panose="020B0604030504040204" pitchFamily="34" charset="-120"/>
                        </a:rPr>
                        <a:t>OK</a:t>
                      </a:r>
                      <a:endParaRPr lang="en-US" sz="2800" b="0" i="0" u="none" strike="noStrike" cap="none" spc="0" dirty="0">
                        <a:solidFill>
                          <a:schemeClr val="tx1"/>
                        </a:solidFill>
                        <a:effectLst/>
                        <a:latin typeface="微軟正黑體" panose="020B0604030504040204" pitchFamily="34" charset="-120"/>
                        <a:ea typeface="微軟正黑體" panose="020B0604030504040204" pitchFamily="34" charset="-120"/>
                      </a:endParaRPr>
                    </a:p>
                  </a:txBody>
                  <a:tcPr marL="176022" marR="20955" marT="50292" marB="377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800" b="0" u="none" strike="noStrike" cap="none" spc="0" dirty="0">
                          <a:solidFill>
                            <a:schemeClr val="tx1"/>
                          </a:solidFill>
                          <a:effectLst/>
                          <a:latin typeface="微軟正黑體" panose="020B0604030504040204" pitchFamily="34" charset="-120"/>
                          <a:ea typeface="微軟正黑體" panose="020B0604030504040204" pitchFamily="34" charset="-120"/>
                        </a:rPr>
                        <a:t>4565</a:t>
                      </a:r>
                      <a:endParaRPr lang="en-US" altLang="zh-TW" sz="2800" b="0" i="0" u="none" strike="noStrike" cap="none" spc="0" dirty="0">
                        <a:solidFill>
                          <a:schemeClr val="tx1"/>
                        </a:solidFill>
                        <a:effectLst/>
                        <a:latin typeface="微軟正黑體" panose="020B0604030504040204" pitchFamily="34" charset="-120"/>
                        <a:ea typeface="微軟正黑體" panose="020B0604030504040204" pitchFamily="34" charset="-120"/>
                      </a:endParaRPr>
                    </a:p>
                  </a:txBody>
                  <a:tcPr marL="176022" marR="20955" marT="50292" marB="377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6273471"/>
                  </a:ext>
                </a:extLst>
              </a:tr>
              <a:tr h="1030986">
                <a:tc>
                  <a:txBody>
                    <a:bodyPr/>
                    <a:lstStyle/>
                    <a:p>
                      <a:pPr algn="ctr" fontAlgn="ctr"/>
                      <a:r>
                        <a:rPr lang="en-US" sz="2800" b="0" u="none" strike="noStrike" cap="none" spc="0">
                          <a:solidFill>
                            <a:schemeClr val="tx1"/>
                          </a:solidFill>
                          <a:effectLst/>
                          <a:latin typeface="微軟正黑體" panose="020B0604030504040204" pitchFamily="34" charset="-120"/>
                          <a:ea typeface="微軟正黑體" panose="020B0604030504040204" pitchFamily="34" charset="-120"/>
                        </a:rPr>
                        <a:t>NG</a:t>
                      </a:r>
                      <a:endParaRPr lang="en-US" sz="2800" b="0" i="0" u="none" strike="noStrike" cap="none" spc="0">
                        <a:solidFill>
                          <a:schemeClr val="tx1"/>
                        </a:solidFill>
                        <a:effectLst/>
                        <a:latin typeface="微軟正黑體" panose="020B0604030504040204" pitchFamily="34" charset="-120"/>
                        <a:ea typeface="微軟正黑體" panose="020B0604030504040204" pitchFamily="34" charset="-120"/>
                      </a:endParaRPr>
                    </a:p>
                  </a:txBody>
                  <a:tcPr marL="176022" marR="20955" marT="50292" marB="377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800" b="0" u="none" strike="noStrike" cap="none" spc="0" dirty="0">
                          <a:solidFill>
                            <a:schemeClr val="tx1"/>
                          </a:solidFill>
                          <a:effectLst/>
                          <a:latin typeface="微軟正黑體" panose="020B0604030504040204" pitchFamily="34" charset="-120"/>
                          <a:ea typeface="微軟正黑體" panose="020B0604030504040204" pitchFamily="34" charset="-120"/>
                        </a:rPr>
                        <a:t>2417</a:t>
                      </a:r>
                      <a:endParaRPr lang="en-US" altLang="zh-TW" sz="2800" b="0" i="0" u="none" strike="noStrike" cap="none" spc="0" dirty="0">
                        <a:solidFill>
                          <a:schemeClr val="tx1"/>
                        </a:solidFill>
                        <a:effectLst/>
                        <a:latin typeface="微軟正黑體" panose="020B0604030504040204" pitchFamily="34" charset="-120"/>
                        <a:ea typeface="微軟正黑體" panose="020B0604030504040204" pitchFamily="34" charset="-120"/>
                      </a:endParaRPr>
                    </a:p>
                  </a:txBody>
                  <a:tcPr marL="176022" marR="20955" marT="50292" marB="377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1703169"/>
                  </a:ext>
                </a:extLst>
              </a:tr>
              <a:tr h="1030986">
                <a:tc>
                  <a:txBody>
                    <a:bodyPr/>
                    <a:lstStyle/>
                    <a:p>
                      <a:pPr algn="ctr" fontAlgn="ctr"/>
                      <a:r>
                        <a:rPr lang="en-US" sz="2800" b="0" u="none" strike="noStrike" cap="none" spc="0">
                          <a:solidFill>
                            <a:schemeClr val="tx1"/>
                          </a:solidFill>
                          <a:effectLst/>
                          <a:latin typeface="微軟正黑體" panose="020B0604030504040204" pitchFamily="34" charset="-120"/>
                          <a:ea typeface="微軟正黑體" panose="020B0604030504040204" pitchFamily="34" charset="-120"/>
                        </a:rPr>
                        <a:t>Sum</a:t>
                      </a:r>
                      <a:endParaRPr lang="en-US" sz="2800" b="0" i="0" u="none" strike="noStrike" cap="none" spc="0">
                        <a:solidFill>
                          <a:schemeClr val="tx1"/>
                        </a:solidFill>
                        <a:effectLst/>
                        <a:latin typeface="微軟正黑體" panose="020B0604030504040204" pitchFamily="34" charset="-120"/>
                        <a:ea typeface="微軟正黑體" panose="020B0604030504040204" pitchFamily="34" charset="-120"/>
                      </a:endParaRPr>
                    </a:p>
                  </a:txBody>
                  <a:tcPr marL="176022" marR="20955" marT="50292" marB="377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800" b="0" u="none" strike="noStrike" cap="none" spc="0" dirty="0">
                          <a:solidFill>
                            <a:schemeClr val="tx1"/>
                          </a:solidFill>
                          <a:effectLst/>
                          <a:latin typeface="微軟正黑體" panose="020B0604030504040204" pitchFamily="34" charset="-120"/>
                          <a:ea typeface="微軟正黑體" panose="020B0604030504040204" pitchFamily="34" charset="-120"/>
                        </a:rPr>
                        <a:t>6982</a:t>
                      </a:r>
                      <a:endParaRPr lang="en-US" altLang="zh-TW" sz="2800" b="0" i="0" u="none" strike="noStrike" cap="none" spc="0" dirty="0">
                        <a:solidFill>
                          <a:schemeClr val="tx1"/>
                        </a:solidFill>
                        <a:effectLst/>
                        <a:latin typeface="微軟正黑體" panose="020B0604030504040204" pitchFamily="34" charset="-120"/>
                        <a:ea typeface="微軟正黑體" panose="020B0604030504040204" pitchFamily="34" charset="-120"/>
                      </a:endParaRPr>
                    </a:p>
                  </a:txBody>
                  <a:tcPr marL="176022" marR="20955" marT="50292" marB="377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5931593"/>
                  </a:ext>
                </a:extLst>
              </a:tr>
            </a:tbl>
          </a:graphicData>
        </a:graphic>
      </p:graphicFrame>
    </p:spTree>
    <p:extLst>
      <p:ext uri="{BB962C8B-B14F-4D97-AF65-F5344CB8AC3E}">
        <p14:creationId xmlns:p14="http://schemas.microsoft.com/office/powerpoint/2010/main" val="228927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Train/Test Split and Cross Validation - A Python Tutorial - AlgoTrading101  Blog">
            <a:extLst>
              <a:ext uri="{FF2B5EF4-FFF2-40B4-BE49-F238E27FC236}">
                <a16:creationId xmlns:a16="http://schemas.microsoft.com/office/drawing/2014/main" id="{545FB308-B3C3-4A10-9A69-49AADF9C4547}"/>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538" b="44947"/>
          <a:stretch/>
        </p:blipFill>
        <p:spPr bwMode="auto">
          <a:xfrm>
            <a:off x="547701" y="2547900"/>
            <a:ext cx="11223275" cy="3360924"/>
          </a:xfrm>
          <a:prstGeom prst="rect">
            <a:avLst/>
          </a:prstGeom>
          <a:noFill/>
          <a:ln w="3175">
            <a:solidFill>
              <a:schemeClr val="tx1"/>
            </a:solidFill>
          </a:ln>
        </p:spPr>
      </p:pic>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建立模型</a:t>
            </a:r>
          </a:p>
        </p:txBody>
      </p:sp>
      <p:sp>
        <p:nvSpPr>
          <p:cNvPr id="11" name="內容版面配置區 2">
            <a:extLst>
              <a:ext uri="{FF2B5EF4-FFF2-40B4-BE49-F238E27FC236}">
                <a16:creationId xmlns:a16="http://schemas.microsoft.com/office/drawing/2014/main" id="{F9376B7E-0B16-A96A-53D3-EBDE9BD75AE0}"/>
              </a:ext>
            </a:extLst>
          </p:cNvPr>
          <p:cNvSpPr txBox="1">
            <a:spLocks/>
          </p:cNvSpPr>
          <p:nvPr/>
        </p:nvSpPr>
        <p:spPr>
          <a:xfrm>
            <a:off x="4483677" y="4896360"/>
            <a:ext cx="1065786" cy="573093"/>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200" dirty="0">
                <a:latin typeface="微軟正黑體" panose="020B0604030504040204" pitchFamily="34" charset="-120"/>
                <a:ea typeface="微軟正黑體" panose="020B0604030504040204" pitchFamily="34" charset="-120"/>
              </a:rPr>
              <a:t>80%</a:t>
            </a:r>
            <a:endParaRPr lang="en-US" altLang="zh-TW" sz="3000" dirty="0">
              <a:latin typeface="微軟正黑體" panose="020B0604030504040204" pitchFamily="34" charset="-120"/>
              <a:ea typeface="微軟正黑體" panose="020B0604030504040204" pitchFamily="34" charset="-120"/>
            </a:endParaRPr>
          </a:p>
        </p:txBody>
      </p:sp>
      <p:sp>
        <p:nvSpPr>
          <p:cNvPr id="14" name="內容版面配置區 2">
            <a:extLst>
              <a:ext uri="{FF2B5EF4-FFF2-40B4-BE49-F238E27FC236}">
                <a16:creationId xmlns:a16="http://schemas.microsoft.com/office/drawing/2014/main" id="{5BEC9734-CC0A-33F0-FF06-2EB71681045D}"/>
              </a:ext>
            </a:extLst>
          </p:cNvPr>
          <p:cNvSpPr txBox="1">
            <a:spLocks/>
          </p:cNvSpPr>
          <p:nvPr/>
        </p:nvSpPr>
        <p:spPr>
          <a:xfrm>
            <a:off x="8523515" y="5879295"/>
            <a:ext cx="3247462" cy="477055"/>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TW" sz="2800" dirty="0">
                <a:latin typeface="微軟正黑體" panose="020B0604030504040204" pitchFamily="34" charset="-120"/>
                <a:ea typeface="微軟正黑體" panose="020B0604030504040204" pitchFamily="34" charset="-120"/>
              </a:rPr>
              <a:t>Test</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1397</a:t>
            </a:r>
            <a:r>
              <a:rPr lang="zh-TW" altLang="en-US" sz="2800" dirty="0">
                <a:latin typeface="微軟正黑體" panose="020B0604030504040204" pitchFamily="34" charset="-120"/>
                <a:ea typeface="微軟正黑體" panose="020B0604030504040204" pitchFamily="34" charset="-120"/>
              </a:rPr>
              <a:t>筆</a:t>
            </a:r>
            <a:endParaRPr lang="en-US" altLang="zh-TW" sz="2800"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6F1C29B7-8EFF-B9CB-4645-789D788CA291}"/>
              </a:ext>
            </a:extLst>
          </p:cNvPr>
          <p:cNvSpPr txBox="1"/>
          <p:nvPr/>
        </p:nvSpPr>
        <p:spPr>
          <a:xfrm>
            <a:off x="547702" y="5879295"/>
            <a:ext cx="3364542" cy="523220"/>
          </a:xfrm>
          <a:prstGeom prst="rect">
            <a:avLst/>
          </a:prstGeom>
          <a:noFill/>
        </p:spPr>
        <p:txBody>
          <a:bodyPr wrap="square">
            <a:spAutoFit/>
          </a:bodyPr>
          <a:lstStyle/>
          <a:p>
            <a:pPr marL="0" indent="0">
              <a:buNone/>
            </a:pPr>
            <a:r>
              <a:rPr lang="en-US" altLang="zh-TW" sz="2800" dirty="0">
                <a:latin typeface="微軟正黑體" panose="020B0604030504040204" pitchFamily="34" charset="-120"/>
                <a:ea typeface="微軟正黑體" panose="020B0604030504040204" pitchFamily="34" charset="-120"/>
              </a:rPr>
              <a:t>Train</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5585</a:t>
            </a:r>
            <a:r>
              <a:rPr lang="zh-TW" altLang="en-US" sz="2800" dirty="0">
                <a:latin typeface="微軟正黑體" panose="020B0604030504040204" pitchFamily="34" charset="-120"/>
                <a:ea typeface="微軟正黑體" panose="020B0604030504040204" pitchFamily="34" charset="-120"/>
              </a:rPr>
              <a:t>筆</a:t>
            </a:r>
            <a:endParaRPr lang="en-US" altLang="zh-TW" sz="2800" dirty="0">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6F816001-9252-68C4-8772-8361957091B5}"/>
              </a:ext>
            </a:extLst>
          </p:cNvPr>
          <p:cNvSpPr/>
          <p:nvPr/>
        </p:nvSpPr>
        <p:spPr>
          <a:xfrm>
            <a:off x="8902261" y="4728589"/>
            <a:ext cx="2680138" cy="90388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Bef>
                <a:spcPts val="1000"/>
              </a:spcBef>
            </a:pPr>
            <a:r>
              <a:rPr lang="en-US" altLang="zh-TW" sz="3200" dirty="0">
                <a:solidFill>
                  <a:schemeClr val="tx1"/>
                </a:solidFill>
                <a:latin typeface="微軟正黑體" panose="020B0604030504040204" pitchFamily="34" charset="-120"/>
                <a:ea typeface="微軟正黑體" panose="020B0604030504040204" pitchFamily="34" charset="-120"/>
              </a:rPr>
              <a:t>20%</a:t>
            </a:r>
            <a:endParaRPr lang="zh-TW" altLang="en-US" sz="3200" dirty="0">
              <a:solidFill>
                <a:schemeClr val="tx1"/>
              </a:solidFill>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F8DBEE16-F106-0AB8-21C4-8E2C60E97EC2}"/>
              </a:ext>
            </a:extLst>
          </p:cNvPr>
          <p:cNvSpPr txBox="1"/>
          <p:nvPr/>
        </p:nvSpPr>
        <p:spPr>
          <a:xfrm>
            <a:off x="8406434" y="2547900"/>
            <a:ext cx="3364542" cy="523220"/>
          </a:xfrm>
          <a:prstGeom prst="rect">
            <a:avLst/>
          </a:prstGeom>
          <a:noFill/>
        </p:spPr>
        <p:txBody>
          <a:bodyPr wrap="square">
            <a:spAutoFit/>
          </a:bodyPr>
          <a:lstStyle/>
          <a:p>
            <a:pPr marL="0" indent="0" algn="r">
              <a:buNone/>
            </a:pPr>
            <a:r>
              <a:rPr lang="zh-TW" altLang="en-US" sz="2800" dirty="0">
                <a:latin typeface="微軟正黑體" panose="020B0604030504040204" pitchFamily="34" charset="-120"/>
                <a:ea typeface="微軟正黑體" panose="020B0604030504040204" pitchFamily="34" charset="-120"/>
              </a:rPr>
              <a:t>總共</a:t>
            </a:r>
            <a:r>
              <a:rPr lang="en-US" altLang="zh-TW" sz="2800" dirty="0">
                <a:latin typeface="微軟正黑體" panose="020B0604030504040204" pitchFamily="34" charset="-120"/>
                <a:ea typeface="微軟正黑體" panose="020B0604030504040204" pitchFamily="34" charset="-120"/>
              </a:rPr>
              <a:t>6982</a:t>
            </a:r>
            <a:r>
              <a:rPr lang="zh-TW" altLang="en-US" sz="2800" dirty="0">
                <a:latin typeface="微軟正黑體" panose="020B0604030504040204" pitchFamily="34" charset="-120"/>
                <a:ea typeface="微軟正黑體" panose="020B0604030504040204" pitchFamily="34" charset="-120"/>
              </a:rPr>
              <a:t>筆</a:t>
            </a:r>
            <a:endParaRPr lang="en-US" altLang="zh-TW"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95151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標題 5">
            <a:extLst>
              <a:ext uri="{FF2B5EF4-FFF2-40B4-BE49-F238E27FC236}">
                <a16:creationId xmlns:a16="http://schemas.microsoft.com/office/drawing/2014/main" id="{6CDAE037-F9E0-5391-C736-633EF7AD747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zh-TW" altLang="en-US" sz="7200" dirty="0">
                <a:ea typeface="微軟正黑體" panose="020B0604030504040204" pitchFamily="34" charset="-120"/>
              </a:rPr>
              <a:t>概念說明</a:t>
            </a:r>
          </a:p>
        </p:txBody>
      </p:sp>
      <p:sp>
        <p:nvSpPr>
          <p:cNvPr id="21" name="Rectangle 2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頁尾版面配置區 3">
            <a:extLst>
              <a:ext uri="{FF2B5EF4-FFF2-40B4-BE49-F238E27FC236}">
                <a16:creationId xmlns:a16="http://schemas.microsoft.com/office/drawing/2014/main" id="{0D1C0435-623E-2F88-E885-ADE294DA54E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zh-TW" altLang="en-US" kern="1200">
                <a:solidFill>
                  <a:schemeClr val="tx1">
                    <a:tint val="75000"/>
                  </a:schemeClr>
                </a:solidFill>
                <a:latin typeface="+mn-lt"/>
                <a:ea typeface="+mn-ea"/>
                <a:cs typeface="+mn-cs"/>
              </a:rPr>
              <a:t>創新</a:t>
            </a:r>
            <a:r>
              <a:rPr lang="en-US" altLang="zh-TW" kern="1200">
                <a:solidFill>
                  <a:schemeClr val="tx1">
                    <a:tint val="75000"/>
                  </a:schemeClr>
                </a:solidFill>
                <a:latin typeface="+mn-lt"/>
                <a:ea typeface="+mn-ea"/>
                <a:cs typeface="+mn-cs"/>
              </a:rPr>
              <a:t>AI</a:t>
            </a:r>
            <a:r>
              <a:rPr lang="zh-TW" altLang="en-US" kern="1200">
                <a:solidFill>
                  <a:schemeClr val="tx1">
                    <a:tint val="75000"/>
                  </a:schemeClr>
                </a:solidFill>
                <a:latin typeface="+mn-lt"/>
                <a:ea typeface="+mn-ea"/>
                <a:cs typeface="+mn-cs"/>
              </a:rPr>
              <a:t>碩一 </a:t>
            </a:r>
            <a:r>
              <a:rPr lang="en-US" altLang="zh-TW" kern="1200">
                <a:solidFill>
                  <a:schemeClr val="tx1">
                    <a:tint val="75000"/>
                  </a:schemeClr>
                </a:solidFill>
                <a:latin typeface="+mn-lt"/>
                <a:ea typeface="+mn-ea"/>
                <a:cs typeface="+mn-cs"/>
              </a:rPr>
              <a:t>111C71008 </a:t>
            </a:r>
            <a:r>
              <a:rPr lang="zh-TW" altLang="en-US" kern="1200">
                <a:solidFill>
                  <a:schemeClr val="tx1">
                    <a:tint val="75000"/>
                  </a:schemeClr>
                </a:solidFill>
                <a:latin typeface="+mn-lt"/>
                <a:ea typeface="+mn-ea"/>
                <a:cs typeface="+mn-cs"/>
              </a:rPr>
              <a:t>何哲平</a:t>
            </a:r>
            <a:endParaRPr lang="en-US" kern="1200">
              <a:solidFill>
                <a:schemeClr val="tx1">
                  <a:tint val="75000"/>
                </a:schemeClr>
              </a:solidFill>
              <a:latin typeface="+mn-lt"/>
              <a:ea typeface="+mn-ea"/>
              <a:cs typeface="+mn-cs"/>
            </a:endParaRPr>
          </a:p>
        </p:txBody>
      </p:sp>
      <p:sp>
        <p:nvSpPr>
          <p:cNvPr id="5" name="投影片編號版面配置區 4">
            <a:extLst>
              <a:ext uri="{FF2B5EF4-FFF2-40B4-BE49-F238E27FC236}">
                <a16:creationId xmlns:a16="http://schemas.microsoft.com/office/drawing/2014/main" id="{A9471677-8193-0B20-3864-05CADBE5C387}"/>
              </a:ext>
            </a:extLst>
          </p:cNvPr>
          <p:cNvSpPr>
            <a:spLocks noGrp="1"/>
          </p:cNvSpPr>
          <p:nvPr>
            <p:ph type="sldNum" sz="quarter" idx="12"/>
          </p:nvPr>
        </p:nvSpPr>
        <p:spPr>
          <a:xfrm>
            <a:off x="10489019" y="6356350"/>
            <a:ext cx="1268818" cy="365125"/>
          </a:xfrm>
        </p:spPr>
        <p:txBody>
          <a:bodyPr vert="horz" lIns="91440" tIns="45720" rIns="91440" bIns="45720" rtlCol="0" anchor="ctr">
            <a:normAutofit/>
          </a:bodyPr>
          <a:lstStyle/>
          <a:p>
            <a:pPr>
              <a:spcAft>
                <a:spcPts val="600"/>
              </a:spcAft>
            </a:pPr>
            <a:fld id="{B2DC25EE-239B-4C5F-AAD1-255A7D5F1EE2}" type="slidenum">
              <a:rPr lang="en-US" smtClean="0">
                <a:latin typeface="+mn-lt"/>
              </a:rPr>
              <a:pPr>
                <a:spcAft>
                  <a:spcPts val="600"/>
                </a:spcAft>
              </a:pPr>
              <a:t>3</a:t>
            </a:fld>
            <a:endParaRPr lang="en-US">
              <a:latin typeface="+mn-lt"/>
            </a:endParaRPr>
          </a:p>
        </p:txBody>
      </p:sp>
    </p:spTree>
    <p:extLst>
      <p:ext uri="{BB962C8B-B14F-4D97-AF65-F5344CB8AC3E}">
        <p14:creationId xmlns:p14="http://schemas.microsoft.com/office/powerpoint/2010/main" val="1709701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Train-Test-Split</a:t>
            </a:r>
            <a:endParaRPr lang="zh-TW" altLang="en-US" dirty="0">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245489"/>
            <a:ext cx="10704962" cy="3926711"/>
          </a:xfrm>
        </p:spPr>
        <p:txBody>
          <a:bodyPr/>
          <a:lstStyle/>
          <a:p>
            <a:pPr marL="0" indent="0">
              <a:buNone/>
            </a:pPr>
            <a:r>
              <a:rPr lang="en-US" altLang="zh-TW" dirty="0">
                <a:latin typeface="微軟正黑體" panose="020B0604030504040204" pitchFamily="34" charset="-120"/>
                <a:ea typeface="微軟正黑體" panose="020B0604030504040204" pitchFamily="34" charset="-120"/>
              </a:rPr>
              <a:t>Parameters</a:t>
            </a:r>
          </a:p>
          <a:p>
            <a:r>
              <a:rPr lang="en-US" altLang="zh-TW" dirty="0">
                <a:latin typeface="微軟正黑體" panose="020B0604030504040204" pitchFamily="34" charset="-120"/>
                <a:ea typeface="微軟正黑體" panose="020B0604030504040204" pitchFamily="34" charset="-120"/>
              </a:rPr>
              <a:t>Train_Size</a:t>
            </a:r>
            <a:r>
              <a:rPr lang="zh-TW" altLang="en-US" dirty="0">
                <a:latin typeface="微軟正黑體" panose="020B0604030504040204" pitchFamily="34" charset="-120"/>
                <a:ea typeface="微軟正黑體" panose="020B0604030504040204" pitchFamily="34" charset="-120"/>
              </a:rPr>
              <a:t>：</a:t>
            </a:r>
            <a:r>
              <a:rPr lang="en-US" altLang="zh-TW" dirty="0">
                <a:ea typeface="微軟正黑體" panose="020B0604030504040204" pitchFamily="34" charset="-120"/>
              </a:rPr>
              <a:t>80%</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Test_Size</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20%</a:t>
            </a:r>
          </a:p>
          <a:p>
            <a:r>
              <a:rPr lang="en-US" altLang="zh-TW" dirty="0">
                <a:latin typeface="微軟正黑體" panose="020B0604030504040204" pitchFamily="34" charset="-120"/>
                <a:ea typeface="微軟正黑體" panose="020B0604030504040204" pitchFamily="34" charset="-120"/>
              </a:rPr>
              <a:t>shuffle</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True</a:t>
            </a:r>
          </a:p>
          <a:p>
            <a:r>
              <a:rPr lang="en-US" altLang="zh-TW" dirty="0">
                <a:latin typeface="微軟正黑體" panose="020B0604030504040204" pitchFamily="34" charset="-120"/>
                <a:ea typeface="微軟正黑體" panose="020B0604030504040204" pitchFamily="34" charset="-120"/>
              </a:rPr>
              <a:t>stratify</a:t>
            </a:r>
            <a:r>
              <a:rPr lang="zh-TW" altLang="en-US" dirty="0">
                <a:latin typeface="微軟正黑體" panose="020B0604030504040204" pitchFamily="34" charset="-120"/>
                <a:ea typeface="微軟正黑體" panose="020B0604030504040204" pitchFamily="34" charset="-120"/>
              </a:rPr>
              <a:t>：抽樣</a:t>
            </a:r>
            <a:r>
              <a:rPr lang="zh-TW" altLang="en-US" dirty="0">
                <a:ea typeface="微軟正黑體" panose="020B0604030504040204" pitchFamily="34" charset="-120"/>
              </a:rPr>
              <a:t>比例</a:t>
            </a:r>
            <a:r>
              <a:rPr lang="zh-TW" altLang="en-US" dirty="0">
                <a:latin typeface="微軟正黑體" panose="020B0604030504040204" pitchFamily="34" charset="-120"/>
                <a:ea typeface="微軟正黑體" panose="020B0604030504040204" pitchFamily="34" charset="-120"/>
              </a:rPr>
              <a:t>依照原始</a:t>
            </a:r>
            <a:r>
              <a:rPr lang="en-US" altLang="zh-TW" dirty="0">
                <a:latin typeface="微軟正黑體" panose="020B0604030504040204" pitchFamily="34" charset="-120"/>
                <a:ea typeface="微軟正黑體" panose="020B0604030504040204" pitchFamily="34" charset="-120"/>
              </a:rPr>
              <a:t>label</a:t>
            </a:r>
            <a:r>
              <a:rPr lang="zh-TW" altLang="en-US" dirty="0">
                <a:latin typeface="微軟正黑體" panose="020B0604030504040204" pitchFamily="34" charset="-120"/>
                <a:ea typeface="微軟正黑體" panose="020B0604030504040204" pitchFamily="34" charset="-120"/>
              </a:rPr>
              <a:t>分布</a:t>
            </a: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p:txBody>
          <a:bodyPr/>
          <a:lstStyle/>
          <a:p>
            <a:fld id="{B2DC25EE-239B-4C5F-AAD1-255A7D5F1EE2}" type="slidenum">
              <a:rPr lang="en-US" smtClean="0"/>
              <a:t>30</a:t>
            </a:fld>
            <a:endParaRPr lang="en-US" dirty="0"/>
          </a:p>
        </p:txBody>
      </p:sp>
      <p:sp>
        <p:nvSpPr>
          <p:cNvPr id="5" name="頁尾版面配置區 4">
            <a:extLst>
              <a:ext uri="{FF2B5EF4-FFF2-40B4-BE49-F238E27FC236}">
                <a16:creationId xmlns:a16="http://schemas.microsoft.com/office/drawing/2014/main" id="{4A2F3F5F-2202-7AE4-848F-C9B9390358D8}"/>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pic>
        <p:nvPicPr>
          <p:cNvPr id="8" name="圖片 7">
            <a:extLst>
              <a:ext uri="{FF2B5EF4-FFF2-40B4-BE49-F238E27FC236}">
                <a16:creationId xmlns:a16="http://schemas.microsoft.com/office/drawing/2014/main" id="{B22F1EFB-E8C7-7889-B4F7-F46640C74917}"/>
              </a:ext>
            </a:extLst>
          </p:cNvPr>
          <p:cNvPicPr>
            <a:picLocks noChangeAspect="1"/>
          </p:cNvPicPr>
          <p:nvPr/>
        </p:nvPicPr>
        <p:blipFill>
          <a:blip r:embed="rId3"/>
          <a:stretch>
            <a:fillRect/>
          </a:stretch>
        </p:blipFill>
        <p:spPr>
          <a:xfrm>
            <a:off x="578734" y="4935352"/>
            <a:ext cx="10659963" cy="885949"/>
          </a:xfrm>
          <a:prstGeom prst="rect">
            <a:avLst/>
          </a:prstGeom>
          <a:noFill/>
          <a:ln w="3175">
            <a:solidFill>
              <a:schemeClr val="tx1"/>
            </a:solidFill>
          </a:ln>
        </p:spPr>
      </p:pic>
    </p:spTree>
    <p:extLst>
      <p:ext uri="{BB962C8B-B14F-4D97-AF65-F5344CB8AC3E}">
        <p14:creationId xmlns:p14="http://schemas.microsoft.com/office/powerpoint/2010/main" val="2353061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371094" y="1161288"/>
            <a:ext cx="4084578" cy="1239012"/>
          </a:xfrm>
        </p:spPr>
        <p:txBody>
          <a:bodyPr vert="horz" lIns="91440" tIns="45720" rIns="91440" bIns="45720" rtlCol="0" anchor="ctr">
            <a:noAutofit/>
          </a:bodyPr>
          <a:lstStyle/>
          <a:p>
            <a:r>
              <a:rPr lang="en-US" altLang="zh-TW" dirty="0">
                <a:ea typeface="微軟正黑體" panose="020B0604030504040204" pitchFamily="34" charset="-120"/>
              </a:rPr>
              <a:t>MLP Classifier </a:t>
            </a:r>
            <a:br>
              <a:rPr lang="en-US" altLang="zh-TW" dirty="0">
                <a:ea typeface="微軟正黑體" panose="020B0604030504040204" pitchFamily="34" charset="-120"/>
              </a:rPr>
            </a:br>
            <a:r>
              <a:rPr lang="zh-TW" altLang="en-US" dirty="0">
                <a:ea typeface="微軟正黑體" panose="020B0604030504040204" pitchFamily="34" charset="-120"/>
              </a:rPr>
              <a:t>建立模型</a:t>
            </a:r>
          </a:p>
        </p:txBody>
      </p:sp>
      <p:sp>
        <p:nvSpPr>
          <p:cNvPr id="33" name="Rectangle 3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文字方塊 2">
            <a:extLst>
              <a:ext uri="{FF2B5EF4-FFF2-40B4-BE49-F238E27FC236}">
                <a16:creationId xmlns:a16="http://schemas.microsoft.com/office/drawing/2014/main" id="{F8DBEE16-F106-0AB8-21C4-8E2C60E97EC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110000"/>
              </a:lnSpc>
              <a:spcAft>
                <a:spcPts val="600"/>
              </a:spcAft>
              <a:buFont typeface="Arial" panose="020B0604020202020204" pitchFamily="34" charset="0"/>
              <a:buChar char="•"/>
            </a:pPr>
            <a:r>
              <a:rPr lang="zh-TW" altLang="en-US" sz="3000" dirty="0">
                <a:latin typeface="微軟正黑體" panose="020B0604030504040204" pitchFamily="34" charset="-120"/>
                <a:ea typeface="微軟正黑體" panose="020B0604030504040204" pitchFamily="34" charset="-120"/>
              </a:rPr>
              <a:t>資料統計</a:t>
            </a:r>
            <a:endParaRPr lang="en-US" altLang="zh-TW" sz="3000" dirty="0">
              <a:latin typeface="微軟正黑體" panose="020B0604030504040204" pitchFamily="34" charset="-120"/>
              <a:ea typeface="微軟正黑體" panose="020B0604030504040204" pitchFamily="34" charset="-120"/>
            </a:endParaRPr>
          </a:p>
        </p:txBody>
      </p:sp>
      <p:graphicFrame>
        <p:nvGraphicFramePr>
          <p:cNvPr id="6" name="內容版面配置區 5">
            <a:extLst>
              <a:ext uri="{FF2B5EF4-FFF2-40B4-BE49-F238E27FC236}">
                <a16:creationId xmlns:a16="http://schemas.microsoft.com/office/drawing/2014/main" id="{47556096-C318-12E7-B91D-F53E79C8310C}"/>
              </a:ext>
            </a:extLst>
          </p:cNvPr>
          <p:cNvGraphicFramePr>
            <a:graphicFrameLocks noGrp="1"/>
          </p:cNvGraphicFramePr>
          <p:nvPr>
            <p:ph idx="1"/>
            <p:extLst>
              <p:ext uri="{D42A27DB-BD31-4B8C-83A1-F6EECF244321}">
                <p14:modId xmlns:p14="http://schemas.microsoft.com/office/powerpoint/2010/main" val="2315060663"/>
              </p:ext>
            </p:extLst>
          </p:nvPr>
        </p:nvGraphicFramePr>
        <p:xfrm>
          <a:off x="5040601" y="653660"/>
          <a:ext cx="6780305" cy="5823339"/>
        </p:xfrm>
        <a:graphic>
          <a:graphicData uri="http://schemas.openxmlformats.org/drawingml/2006/table">
            <a:tbl>
              <a:tblPr firstRow="1" bandRow="1">
                <a:tableStyleId>{2D5ABB26-0587-4C30-8999-92F81FD0307C}</a:tableStyleId>
              </a:tblPr>
              <a:tblGrid>
                <a:gridCol w="2262279">
                  <a:extLst>
                    <a:ext uri="{9D8B030D-6E8A-4147-A177-3AD203B41FA5}">
                      <a16:colId xmlns:a16="http://schemas.microsoft.com/office/drawing/2014/main" val="3255649165"/>
                    </a:ext>
                  </a:extLst>
                </a:gridCol>
                <a:gridCol w="2412523">
                  <a:extLst>
                    <a:ext uri="{9D8B030D-6E8A-4147-A177-3AD203B41FA5}">
                      <a16:colId xmlns:a16="http://schemas.microsoft.com/office/drawing/2014/main" val="1469810255"/>
                    </a:ext>
                  </a:extLst>
                </a:gridCol>
                <a:gridCol w="2105503">
                  <a:extLst>
                    <a:ext uri="{9D8B030D-6E8A-4147-A177-3AD203B41FA5}">
                      <a16:colId xmlns:a16="http://schemas.microsoft.com/office/drawing/2014/main" val="2141442124"/>
                    </a:ext>
                  </a:extLst>
                </a:gridCol>
              </a:tblGrid>
              <a:tr h="1815399">
                <a:tc>
                  <a:txBody>
                    <a:bodyPr/>
                    <a:lstStyle/>
                    <a:p>
                      <a:pPr marL="0" algn="ctr" defTabSz="914400" rtl="0" eaLnBrk="1" fontAlgn="ctr" latinLnBrk="0" hangingPunct="1"/>
                      <a:r>
                        <a:rPr lang="en-US" sz="2800" b="0" u="none" strike="noStrike" kern="1200" cap="none" spc="0" dirty="0">
                          <a:solidFill>
                            <a:schemeClr val="tx1"/>
                          </a:solidFill>
                          <a:effectLst/>
                          <a:latin typeface="微軟正黑體" panose="020B0604030504040204" pitchFamily="34" charset="-120"/>
                          <a:ea typeface="微軟正黑體" panose="020B0604030504040204" pitchFamily="34" charset="-120"/>
                        </a:rPr>
                        <a:t>label</a:t>
                      </a:r>
                      <a:endParaRPr lang="en-US" sz="2800" b="0" u="none" strike="noStrike" kern="1200" cap="none" spc="0" dirty="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51460"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2800" b="0" u="none" strike="noStrike" kern="1200" cap="none" spc="0" dirty="0">
                          <a:solidFill>
                            <a:schemeClr val="tx1"/>
                          </a:solidFill>
                          <a:effectLst/>
                          <a:latin typeface="微軟正黑體" panose="020B0604030504040204" pitchFamily="34" charset="-120"/>
                          <a:ea typeface="微軟正黑體" panose="020B0604030504040204" pitchFamily="34" charset="-120"/>
                        </a:rPr>
                        <a:t>Train</a:t>
                      </a:r>
                    </a:p>
                    <a:p>
                      <a:pPr marL="0" algn="ctr" defTabSz="914400" rtl="0" eaLnBrk="1" fontAlgn="ctr" latinLnBrk="0" hangingPunct="1"/>
                      <a:r>
                        <a:rPr lang="zh-TW" altLang="en-US" sz="2800" b="0" u="none" strike="noStrike" kern="1200" cap="none" spc="0" dirty="0">
                          <a:solidFill>
                            <a:schemeClr val="tx1"/>
                          </a:solidFill>
                          <a:effectLst/>
                          <a:latin typeface="微軟正黑體" panose="020B0604030504040204" pitchFamily="34" charset="-120"/>
                          <a:ea typeface="微軟正黑體" panose="020B0604030504040204" pitchFamily="34" charset="-120"/>
                          <a:cs typeface="+mn-cs"/>
                        </a:rPr>
                        <a:t>訓練集資料</a:t>
                      </a:r>
                      <a:endParaRPr lang="en-US" sz="2800" b="0" u="none" strike="noStrike" kern="1200" cap="none" spc="0" dirty="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51460"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2800" b="0" u="none" strike="noStrike" kern="1200" cap="none" spc="0" dirty="0">
                          <a:solidFill>
                            <a:schemeClr val="tx1"/>
                          </a:solidFill>
                          <a:effectLst/>
                          <a:latin typeface="微軟正黑體" panose="020B0604030504040204" pitchFamily="34" charset="-120"/>
                          <a:ea typeface="微軟正黑體" panose="020B0604030504040204" pitchFamily="34" charset="-120"/>
                        </a:rPr>
                        <a:t>Test</a:t>
                      </a:r>
                    </a:p>
                    <a:p>
                      <a:pPr marL="0" algn="ctr" defTabSz="914400" rtl="0" eaLnBrk="1" fontAlgn="ctr" latinLnBrk="0" hangingPunct="1"/>
                      <a:r>
                        <a:rPr lang="zh-TW" altLang="en-US" sz="2800" b="0" u="none" strike="noStrike" kern="1200" cap="none" spc="0" dirty="0">
                          <a:solidFill>
                            <a:schemeClr val="tx1"/>
                          </a:solidFill>
                          <a:effectLst/>
                          <a:latin typeface="微軟正黑體" panose="020B0604030504040204" pitchFamily="34" charset="-120"/>
                          <a:ea typeface="微軟正黑體" panose="020B0604030504040204" pitchFamily="34" charset="-120"/>
                          <a:cs typeface="+mn-cs"/>
                        </a:rPr>
                        <a:t>測試集資料</a:t>
                      </a:r>
                      <a:endParaRPr lang="en-US" sz="2800" b="0" u="none" strike="noStrike" kern="1200" cap="none" spc="0" dirty="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51460"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3126320"/>
                  </a:ext>
                </a:extLst>
              </a:tr>
              <a:tr h="1335980">
                <a:tc>
                  <a:txBody>
                    <a:bodyPr/>
                    <a:lstStyle/>
                    <a:p>
                      <a:pPr marL="0" algn="ctr" defTabSz="914400" rtl="0" eaLnBrk="1" fontAlgn="ctr" latinLnBrk="0" hangingPunct="1"/>
                      <a:r>
                        <a:rPr lang="en-US" sz="2800" b="0" u="none" strike="noStrike" kern="1200" cap="none" spc="0">
                          <a:solidFill>
                            <a:schemeClr val="tx1"/>
                          </a:solidFill>
                          <a:effectLst/>
                          <a:latin typeface="微軟正黑體" panose="020B0604030504040204" pitchFamily="34" charset="-120"/>
                          <a:ea typeface="微軟正黑體" panose="020B0604030504040204" pitchFamily="34" charset="-120"/>
                        </a:rPr>
                        <a:t>OK</a:t>
                      </a:r>
                      <a:endParaRPr lang="en-US" sz="2800" b="0" u="none" strike="noStrike" kern="1200" cap="none" spc="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0955"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TW" sz="2800" b="0" u="none" strike="noStrike" kern="1200" cap="none" spc="0" dirty="0">
                          <a:solidFill>
                            <a:schemeClr val="tx1"/>
                          </a:solidFill>
                          <a:effectLst/>
                          <a:latin typeface="微軟正黑體" panose="020B0604030504040204" pitchFamily="34" charset="-120"/>
                          <a:ea typeface="微軟正黑體" panose="020B0604030504040204" pitchFamily="34" charset="-120"/>
                        </a:rPr>
                        <a:t>3652</a:t>
                      </a:r>
                      <a:endParaRPr lang="en-US" altLang="zh-TW" sz="2800" b="0" u="none" strike="noStrike" kern="1200" cap="none" spc="0" dirty="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0955"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TW" sz="2800" b="0" u="none" strike="noStrike" kern="1200" cap="none" spc="0" dirty="0">
                          <a:solidFill>
                            <a:schemeClr val="tx1"/>
                          </a:solidFill>
                          <a:effectLst/>
                          <a:latin typeface="微軟正黑體" panose="020B0604030504040204" pitchFamily="34" charset="-120"/>
                          <a:ea typeface="微軟正黑體" panose="020B0604030504040204" pitchFamily="34" charset="-120"/>
                        </a:rPr>
                        <a:t>913</a:t>
                      </a:r>
                      <a:endParaRPr lang="en-US" altLang="zh-TW" sz="2800" b="0" u="none" strike="noStrike" kern="1200" cap="none" spc="0" dirty="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0955"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5524248"/>
                  </a:ext>
                </a:extLst>
              </a:tr>
              <a:tr h="1335980">
                <a:tc>
                  <a:txBody>
                    <a:bodyPr/>
                    <a:lstStyle/>
                    <a:p>
                      <a:pPr marL="0" algn="ctr" defTabSz="914400" rtl="0" eaLnBrk="1" fontAlgn="ctr" latinLnBrk="0" hangingPunct="1"/>
                      <a:r>
                        <a:rPr lang="en-US" sz="2800" b="0" u="none" strike="noStrike" kern="1200" cap="none" spc="0">
                          <a:solidFill>
                            <a:schemeClr val="tx1"/>
                          </a:solidFill>
                          <a:effectLst/>
                          <a:latin typeface="微軟正黑體" panose="020B0604030504040204" pitchFamily="34" charset="-120"/>
                          <a:ea typeface="微軟正黑體" panose="020B0604030504040204" pitchFamily="34" charset="-120"/>
                        </a:rPr>
                        <a:t>NG</a:t>
                      </a:r>
                      <a:endParaRPr lang="en-US" sz="2800" b="0" u="none" strike="noStrike" kern="1200" cap="none" spc="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0955"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TW" sz="2800" b="0" u="none" strike="noStrike" kern="1200" cap="none" spc="0" dirty="0">
                          <a:solidFill>
                            <a:schemeClr val="tx1"/>
                          </a:solidFill>
                          <a:effectLst/>
                          <a:latin typeface="微軟正黑體" panose="020B0604030504040204" pitchFamily="34" charset="-120"/>
                          <a:ea typeface="微軟正黑體" panose="020B0604030504040204" pitchFamily="34" charset="-120"/>
                        </a:rPr>
                        <a:t>1933</a:t>
                      </a:r>
                      <a:endParaRPr lang="en-US" altLang="zh-TW" sz="2800" b="0" u="none" strike="noStrike" kern="1200" cap="none" spc="0" dirty="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0955"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TW" sz="2800" b="0" u="none" strike="noStrike" kern="1200" cap="none" spc="0" dirty="0">
                          <a:solidFill>
                            <a:schemeClr val="tx1"/>
                          </a:solidFill>
                          <a:effectLst/>
                          <a:latin typeface="微軟正黑體" panose="020B0604030504040204" pitchFamily="34" charset="-120"/>
                          <a:ea typeface="微軟正黑體" panose="020B0604030504040204" pitchFamily="34" charset="-120"/>
                        </a:rPr>
                        <a:t>484</a:t>
                      </a:r>
                      <a:endParaRPr lang="en-US" altLang="zh-TW" sz="2800" b="0" u="none" strike="noStrike" kern="1200" cap="none" spc="0" dirty="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0955"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9271712"/>
                  </a:ext>
                </a:extLst>
              </a:tr>
              <a:tr h="1335980">
                <a:tc>
                  <a:txBody>
                    <a:bodyPr/>
                    <a:lstStyle/>
                    <a:p>
                      <a:pPr marL="0" algn="ctr" defTabSz="914400" rtl="0" eaLnBrk="1" fontAlgn="ctr" latinLnBrk="0" hangingPunct="1"/>
                      <a:r>
                        <a:rPr lang="en-US" sz="2800" b="0" u="none" strike="noStrike" kern="1200" cap="none" spc="0">
                          <a:solidFill>
                            <a:schemeClr val="tx1"/>
                          </a:solidFill>
                          <a:effectLst/>
                          <a:latin typeface="微軟正黑體" panose="020B0604030504040204" pitchFamily="34" charset="-120"/>
                          <a:ea typeface="微軟正黑體" panose="020B0604030504040204" pitchFamily="34" charset="-120"/>
                        </a:rPr>
                        <a:t>Sum</a:t>
                      </a:r>
                      <a:endParaRPr lang="en-US" sz="2800" b="0" u="none" strike="noStrike" kern="1200" cap="none" spc="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0955"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TW" sz="2800" b="0" u="none" strike="noStrike" kern="1200" cap="none" spc="0">
                          <a:solidFill>
                            <a:schemeClr val="tx1"/>
                          </a:solidFill>
                          <a:effectLst/>
                          <a:latin typeface="微軟正黑體" panose="020B0604030504040204" pitchFamily="34" charset="-120"/>
                          <a:ea typeface="微軟正黑體" panose="020B0604030504040204" pitchFamily="34" charset="-120"/>
                        </a:rPr>
                        <a:t>5585</a:t>
                      </a:r>
                      <a:endParaRPr lang="en-US" altLang="zh-TW" sz="2800" b="0" u="none" strike="noStrike" kern="1200" cap="none" spc="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0955"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TW" sz="2800" b="0" u="none" strike="noStrike" kern="1200" cap="none" spc="0" dirty="0">
                          <a:solidFill>
                            <a:schemeClr val="tx1"/>
                          </a:solidFill>
                          <a:effectLst/>
                          <a:latin typeface="微軟正黑體" panose="020B0604030504040204" pitchFamily="34" charset="-120"/>
                          <a:ea typeface="微軟正黑體" panose="020B0604030504040204" pitchFamily="34" charset="-120"/>
                        </a:rPr>
                        <a:t>1397</a:t>
                      </a:r>
                      <a:endParaRPr lang="en-US" altLang="zh-TW" sz="2800" b="0" u="none" strike="noStrike" kern="1200" cap="none" spc="0" dirty="0">
                        <a:solidFill>
                          <a:schemeClr val="tx1"/>
                        </a:solidFill>
                        <a:effectLst/>
                        <a:latin typeface="微軟正黑體" panose="020B0604030504040204" pitchFamily="34" charset="-120"/>
                        <a:ea typeface="微軟正黑體" panose="020B0604030504040204" pitchFamily="34" charset="-120"/>
                        <a:cs typeface="+mn-cs"/>
                      </a:endParaRPr>
                    </a:p>
                  </a:txBody>
                  <a:tcPr marL="176022" marR="125730" marT="20955" marB="2514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5424401"/>
                  </a:ext>
                </a:extLst>
              </a:tr>
            </a:tbl>
          </a:graphicData>
        </a:graphic>
      </p:graphicFrame>
    </p:spTree>
    <p:extLst>
      <p:ext uri="{BB962C8B-B14F-4D97-AF65-F5344CB8AC3E}">
        <p14:creationId xmlns:p14="http://schemas.microsoft.com/office/powerpoint/2010/main" val="803780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建立模型</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110277"/>
            <a:ext cx="10704962" cy="3926711"/>
          </a:xfrm>
        </p:spPr>
        <p:txBody>
          <a:bodyPr>
            <a:normAutofit/>
          </a:bodyPr>
          <a:lstStyle/>
          <a:p>
            <a:pPr marL="0" indent="0">
              <a:buNone/>
            </a:pPr>
            <a:r>
              <a:rPr lang="en-US" altLang="zh-TW" dirty="0">
                <a:latin typeface="微軟正黑體" panose="020B0604030504040204" pitchFamily="34" charset="-120"/>
                <a:ea typeface="微軟正黑體" panose="020B0604030504040204" pitchFamily="34" charset="-120"/>
              </a:rPr>
              <a:t>HyperParameters</a:t>
            </a:r>
          </a:p>
          <a:p>
            <a:r>
              <a:rPr lang="en-US" altLang="zh-TW" dirty="0">
                <a:latin typeface="微軟正黑體" panose="020B0604030504040204" pitchFamily="34" charset="-120"/>
                <a:ea typeface="微軟正黑體" panose="020B0604030504040204" pitchFamily="34" charset="-120"/>
              </a:rPr>
              <a:t>hidden_​​layer_sizes</a:t>
            </a:r>
            <a:r>
              <a:rPr lang="zh-TW" altLang="en-US" dirty="0">
                <a:latin typeface="微軟正黑體" panose="020B0604030504040204" pitchFamily="34" charset="-120"/>
                <a:ea typeface="微軟正黑體" panose="020B0604030504040204" pitchFamily="34" charset="-120"/>
              </a:rPr>
              <a:t>：指定隱藏層層數</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每層單元數</a:t>
            </a:r>
            <a:br>
              <a:rPr lang="en-US" altLang="zh-TW" dirty="0">
                <a:ea typeface="微軟正黑體" panose="020B0604030504040204" pitchFamily="34" charset="-120"/>
              </a:rPr>
            </a:br>
            <a:r>
              <a:rPr lang="zh-TW" altLang="en-US" dirty="0">
                <a:ea typeface="微軟正黑體" panose="020B0604030504040204" pitchFamily="34" charset="-120"/>
              </a:rPr>
              <a:t>設定 </a:t>
            </a:r>
            <a:r>
              <a:rPr lang="en-US" altLang="zh-TW" dirty="0">
                <a:ea typeface="微軟正黑體" panose="020B0604030504040204" pitchFamily="34" charset="-120"/>
              </a:rPr>
              <a:t>(8,)</a:t>
            </a:r>
            <a:r>
              <a:rPr lang="zh-TW" altLang="en-US" dirty="0">
                <a:ea typeface="微軟正黑體" panose="020B0604030504040204" pitchFamily="34" charset="-120"/>
              </a:rPr>
              <a:t> → 僅一層 </a:t>
            </a:r>
            <a:r>
              <a:rPr lang="en-US" altLang="zh-TW" dirty="0">
                <a:ea typeface="微軟正黑體" panose="020B0604030504040204" pitchFamily="34" charset="-120"/>
              </a:rPr>
              <a:t>10</a:t>
            </a:r>
            <a:r>
              <a:rPr lang="zh-TW" altLang="en-US" dirty="0">
                <a:ea typeface="微軟正黑體" panose="020B0604030504040204" pitchFamily="34" charset="-120"/>
              </a:rPr>
              <a:t>個神經元 的隱藏層。</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activation</a:t>
            </a:r>
            <a:r>
              <a:rPr lang="zh-TW" altLang="en-US" dirty="0">
                <a:latin typeface="微軟正黑體" panose="020B0604030504040204" pitchFamily="34" charset="-120"/>
                <a:ea typeface="微軟正黑體" panose="020B0604030504040204" pitchFamily="34" charset="-120"/>
              </a:rPr>
              <a:t>：隱藏層的激活函數</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設定 </a:t>
            </a:r>
            <a:r>
              <a:rPr lang="en-US" altLang="zh-TW" u="sng" dirty="0">
                <a:latin typeface="微軟正黑體" panose="020B0604030504040204" pitchFamily="34" charset="-120"/>
                <a:ea typeface="微軟正黑體" panose="020B0604030504040204" pitchFamily="34" charset="-120"/>
              </a:rPr>
              <a:t>logistic</a:t>
            </a:r>
            <a:r>
              <a:rPr lang="en-US" altLang="zh-TW" dirty="0">
                <a:ea typeface="微軟正黑體" panose="020B0604030504040204" pitchFamily="34" charset="-120"/>
              </a:rPr>
              <a:t> sigmoid </a:t>
            </a:r>
            <a:r>
              <a:rPr lang="zh-TW" altLang="en-US" dirty="0">
                <a:ea typeface="微軟正黑體" panose="020B0604030504040204" pitchFamily="34" charset="-120"/>
              </a:rPr>
              <a:t>函數 </a:t>
            </a:r>
            <a:r>
              <a:rPr lang="en-US" altLang="zh-TW" dirty="0">
                <a:ea typeface="微軟正黑體" panose="020B0604030504040204" pitchFamily="34" charset="-120"/>
              </a:rPr>
              <a:t>f(x) = 1 / (1 + exp(-x))</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solver</a:t>
            </a:r>
            <a:r>
              <a:rPr lang="zh-TW" altLang="en-US" dirty="0">
                <a:latin typeface="微軟正黑體" panose="020B0604030504040204" pitchFamily="34" charset="-120"/>
                <a:ea typeface="微軟正黑體" panose="020B0604030504040204" pitchFamily="34" charset="-120"/>
              </a:rPr>
              <a:t>：優化器</a:t>
            </a:r>
            <a:br>
              <a:rPr lang="en-US" altLang="zh-TW" dirty="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設定 </a:t>
            </a:r>
            <a:r>
              <a:rPr lang="en-US" altLang="zh-TW" dirty="0" err="1">
                <a:latin typeface="微軟正黑體" panose="020B0604030504040204" pitchFamily="34" charset="-120"/>
                <a:ea typeface="微軟正黑體" panose="020B0604030504040204" pitchFamily="34" charset="-120"/>
              </a:rPr>
              <a:t>adam</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隨機梯度優化器</a:t>
            </a:r>
            <a:endParaRPr lang="en-US" altLang="zh-TW"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AF2CF0E3-2006-530A-29AC-205684AB49BC}"/>
              </a:ext>
            </a:extLst>
          </p:cNvPr>
          <p:cNvSpPr>
            <a:spLocks noGrp="1"/>
          </p:cNvSpPr>
          <p:nvPr>
            <p:ph type="sldNum" sz="quarter" idx="12"/>
          </p:nvPr>
        </p:nvSpPr>
        <p:spPr/>
        <p:txBody>
          <a:bodyPr/>
          <a:lstStyle/>
          <a:p>
            <a:fld id="{B2DC25EE-239B-4C5F-AAD1-255A7D5F1EE2}" type="slidenum">
              <a:rPr lang="en-US" smtClean="0"/>
              <a:t>32</a:t>
            </a:fld>
            <a:endParaRPr lang="en-US" dirty="0"/>
          </a:p>
        </p:txBody>
      </p:sp>
      <p:pic>
        <p:nvPicPr>
          <p:cNvPr id="8" name="圖片 7">
            <a:extLst>
              <a:ext uri="{FF2B5EF4-FFF2-40B4-BE49-F238E27FC236}">
                <a16:creationId xmlns:a16="http://schemas.microsoft.com/office/drawing/2014/main" id="{C09E165B-629D-7A46-2B5A-3D4DDD57BC91}"/>
              </a:ext>
            </a:extLst>
          </p:cNvPr>
          <p:cNvPicPr>
            <a:picLocks noChangeAspect="1"/>
          </p:cNvPicPr>
          <p:nvPr/>
        </p:nvPicPr>
        <p:blipFill>
          <a:blip r:embed="rId3"/>
          <a:stretch>
            <a:fillRect/>
          </a:stretch>
        </p:blipFill>
        <p:spPr>
          <a:xfrm>
            <a:off x="578734" y="5445114"/>
            <a:ext cx="8826957" cy="1183748"/>
          </a:xfrm>
          <a:prstGeom prst="rect">
            <a:avLst/>
          </a:prstGeom>
          <a:noFill/>
          <a:ln w="3175">
            <a:solidFill>
              <a:schemeClr val="tx1"/>
            </a:solidFill>
          </a:ln>
        </p:spPr>
      </p:pic>
    </p:spTree>
    <p:extLst>
      <p:ext uri="{BB962C8B-B14F-4D97-AF65-F5344CB8AC3E}">
        <p14:creationId xmlns:p14="http://schemas.microsoft.com/office/powerpoint/2010/main" val="8024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建立模型</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110277"/>
            <a:ext cx="11145180" cy="3926711"/>
          </a:xfrm>
        </p:spPr>
        <p:txBody>
          <a:bodyPr>
            <a:normAutofit/>
          </a:bodyPr>
          <a:lstStyle/>
          <a:p>
            <a:pPr marL="0" indent="0">
              <a:buNone/>
            </a:pPr>
            <a:r>
              <a:rPr lang="en-US" altLang="zh-TW" dirty="0">
                <a:latin typeface="微軟正黑體" panose="020B0604030504040204" pitchFamily="34" charset="-120"/>
                <a:ea typeface="微軟正黑體" panose="020B0604030504040204" pitchFamily="34" charset="-120"/>
              </a:rPr>
              <a:t>HyperParameters</a:t>
            </a:r>
          </a:p>
          <a:p>
            <a:r>
              <a:rPr lang="en-US" altLang="zh-TW" dirty="0" err="1">
                <a:latin typeface="微軟正黑體" panose="020B0604030504040204" pitchFamily="34" charset="-120"/>
                <a:ea typeface="微軟正黑體" panose="020B0604030504040204" pitchFamily="34" charset="-120"/>
              </a:rPr>
              <a:t>learning_rate</a:t>
            </a:r>
            <a:r>
              <a:rPr lang="zh-TW" altLang="en-US"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learning_rate_init</a:t>
            </a:r>
            <a:r>
              <a:rPr lang="zh-TW" altLang="en-US" dirty="0">
                <a:latin typeface="微軟正黑體" panose="020B0604030504040204" pitchFamily="34" charset="-120"/>
                <a:ea typeface="微軟正黑體" panose="020B0604030504040204" pitchFamily="34" charset="-120"/>
              </a:rPr>
              <a:t>：設定學習率為恆定</a:t>
            </a:r>
            <a:r>
              <a:rPr lang="en-US" altLang="zh-TW" dirty="0">
                <a:latin typeface="微軟正黑體" panose="020B0604030504040204" pitchFamily="34" charset="-120"/>
                <a:ea typeface="微軟正黑體" panose="020B0604030504040204" pitchFamily="34" charset="-120"/>
              </a:rPr>
              <a:t>(constant)</a:t>
            </a:r>
            <a:r>
              <a:rPr lang="zh-TW" altLang="en-US" dirty="0">
                <a:latin typeface="微軟正黑體" panose="020B0604030504040204" pitchFamily="34" charset="-120"/>
                <a:ea typeface="微軟正黑體" panose="020B0604030504040204" pitchFamily="34" charset="-120"/>
              </a:rPr>
              <a:t>且數值為</a:t>
            </a:r>
            <a:r>
              <a:rPr lang="en-US" altLang="zh-TW" dirty="0">
                <a:latin typeface="微軟正黑體" panose="020B0604030504040204" pitchFamily="34" charset="-120"/>
                <a:ea typeface="微軟正黑體" panose="020B0604030504040204" pitchFamily="34" charset="-120"/>
              </a:rPr>
              <a:t>0.2</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batch_size</a:t>
            </a:r>
            <a:r>
              <a:rPr lang="zh-TW" altLang="zh-TW" dirty="0">
                <a:ea typeface="微軟正黑體" panose="020B0604030504040204" pitchFamily="34" charset="-120"/>
              </a:rPr>
              <a:t>：</a:t>
            </a:r>
            <a:r>
              <a:rPr lang="zh-TW" altLang="en-US" dirty="0">
                <a:ea typeface="微軟正黑體" panose="020B0604030504040204" pitchFamily="34" charset="-120"/>
              </a:rPr>
              <a:t>批量大小，</a:t>
            </a:r>
            <a:r>
              <a:rPr lang="zh-TW" altLang="en-US" dirty="0">
                <a:latin typeface="微軟正黑體" panose="020B0604030504040204" pitchFamily="34" charset="-120"/>
                <a:ea typeface="微軟正黑體" panose="020B0604030504040204" pitchFamily="34" charset="-120"/>
              </a:rPr>
              <a:t>設定為</a:t>
            </a:r>
            <a:r>
              <a:rPr lang="en-US" altLang="zh-TW" dirty="0">
                <a:latin typeface="微軟正黑體" panose="020B0604030504040204" pitchFamily="34" charset="-120"/>
                <a:ea typeface="微軟正黑體" panose="020B0604030504040204" pitchFamily="34" charset="-120"/>
              </a:rPr>
              <a:t>200</a:t>
            </a:r>
            <a:r>
              <a:rPr lang="zh-TW" altLang="en-US" dirty="0">
                <a:latin typeface="微軟正黑體" panose="020B0604030504040204" pitchFamily="34" charset="-120"/>
                <a:ea typeface="微軟正黑體" panose="020B0604030504040204" pitchFamily="34" charset="-120"/>
              </a:rPr>
              <a:t>。</a:t>
            </a:r>
            <a:endParaRPr lang="en-US" altLang="zh-TW" dirty="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max_iter</a:t>
            </a:r>
            <a:r>
              <a:rPr lang="zh-TW" altLang="en-US" dirty="0">
                <a:latin typeface="微軟正黑體" panose="020B0604030504040204" pitchFamily="34" charset="-120"/>
                <a:ea typeface="微軟正黑體" panose="020B0604030504040204" pitchFamily="34" charset="-120"/>
              </a:rPr>
              <a:t>：最大迭代次數，設定為</a:t>
            </a:r>
            <a:r>
              <a:rPr lang="en-US" altLang="zh-TW" dirty="0">
                <a:latin typeface="微軟正黑體" panose="020B0604030504040204" pitchFamily="34" charset="-120"/>
                <a:ea typeface="微軟正黑體" panose="020B0604030504040204" pitchFamily="34" charset="-120"/>
              </a:rPr>
              <a:t>200</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early_stopping</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True</a:t>
            </a:r>
            <a:r>
              <a:rPr lang="zh-TW" altLang="en-US" dirty="0">
                <a:latin typeface="微軟正黑體" panose="020B0604030504040204" pitchFamily="34" charset="-120"/>
                <a:ea typeface="微軟正黑體" panose="020B0604030504040204" pitchFamily="34" charset="-120"/>
              </a:rPr>
              <a:t>，當驗證分數沒有提高時，提前停止來終止訓練。</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AF2CF0E3-2006-530A-29AC-205684AB49BC}"/>
              </a:ext>
            </a:extLst>
          </p:cNvPr>
          <p:cNvSpPr>
            <a:spLocks noGrp="1"/>
          </p:cNvSpPr>
          <p:nvPr>
            <p:ph type="sldNum" sz="quarter" idx="12"/>
          </p:nvPr>
        </p:nvSpPr>
        <p:spPr/>
        <p:txBody>
          <a:bodyPr/>
          <a:lstStyle/>
          <a:p>
            <a:fld id="{B2DC25EE-239B-4C5F-AAD1-255A7D5F1EE2}" type="slidenum">
              <a:rPr lang="en-US" smtClean="0"/>
              <a:t>33</a:t>
            </a:fld>
            <a:endParaRPr lang="en-US" dirty="0"/>
          </a:p>
        </p:txBody>
      </p:sp>
      <p:pic>
        <p:nvPicPr>
          <p:cNvPr id="8" name="圖片 7">
            <a:extLst>
              <a:ext uri="{FF2B5EF4-FFF2-40B4-BE49-F238E27FC236}">
                <a16:creationId xmlns:a16="http://schemas.microsoft.com/office/drawing/2014/main" id="{C09E165B-629D-7A46-2B5A-3D4DDD57BC91}"/>
              </a:ext>
            </a:extLst>
          </p:cNvPr>
          <p:cNvPicPr>
            <a:picLocks noChangeAspect="1"/>
          </p:cNvPicPr>
          <p:nvPr/>
        </p:nvPicPr>
        <p:blipFill>
          <a:blip r:embed="rId3"/>
          <a:stretch>
            <a:fillRect/>
          </a:stretch>
        </p:blipFill>
        <p:spPr>
          <a:xfrm>
            <a:off x="578734" y="5012921"/>
            <a:ext cx="8826957" cy="1183748"/>
          </a:xfrm>
          <a:prstGeom prst="rect">
            <a:avLst/>
          </a:prstGeom>
          <a:noFill/>
          <a:ln w="3175">
            <a:solidFill>
              <a:schemeClr val="tx1"/>
            </a:solidFill>
          </a:ln>
        </p:spPr>
      </p:pic>
    </p:spTree>
    <p:extLst>
      <p:ext uri="{BB962C8B-B14F-4D97-AF65-F5344CB8AC3E}">
        <p14:creationId xmlns:p14="http://schemas.microsoft.com/office/powerpoint/2010/main" val="1513215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3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altLang="zh-TW" sz="4800">
                <a:latin typeface="+mj-lt"/>
              </a:rPr>
              <a:t>Loss Curve </a:t>
            </a:r>
            <a:br>
              <a:rPr lang="en-US" altLang="zh-TW" sz="4800">
                <a:latin typeface="+mj-lt"/>
              </a:rPr>
            </a:br>
            <a:r>
              <a:rPr lang="zh-TW" altLang="en-US" sz="4800">
                <a:latin typeface="+mj-lt"/>
              </a:rPr>
              <a:t>誤差曲線</a:t>
            </a: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圖片 16">
            <a:extLst>
              <a:ext uri="{FF2B5EF4-FFF2-40B4-BE49-F238E27FC236}">
                <a16:creationId xmlns:a16="http://schemas.microsoft.com/office/drawing/2014/main" id="{51D01D05-C7D9-CA2B-6503-B3771BC0DB55}"/>
              </a:ext>
            </a:extLst>
          </p:cNvPr>
          <p:cNvPicPr>
            <a:picLocks noChangeAspect="1"/>
          </p:cNvPicPr>
          <p:nvPr/>
        </p:nvPicPr>
        <p:blipFill>
          <a:blip r:embed="rId3"/>
          <a:stretch>
            <a:fillRect/>
          </a:stretch>
        </p:blipFill>
        <p:spPr>
          <a:xfrm>
            <a:off x="5414356" y="1243933"/>
            <a:ext cx="6408836" cy="4218882"/>
          </a:xfrm>
          <a:prstGeom prst="rect">
            <a:avLst/>
          </a:prstGeom>
          <a:noFill/>
        </p:spPr>
      </p:pic>
      <p:sp>
        <p:nvSpPr>
          <p:cNvPr id="25" name="語音泡泡: 矩形 24">
            <a:extLst>
              <a:ext uri="{FF2B5EF4-FFF2-40B4-BE49-F238E27FC236}">
                <a16:creationId xmlns:a16="http://schemas.microsoft.com/office/drawing/2014/main" id="{ED905326-93EC-4602-0816-B1DFA4CFE76B}"/>
              </a:ext>
            </a:extLst>
          </p:cNvPr>
          <p:cNvSpPr/>
          <p:nvPr/>
        </p:nvSpPr>
        <p:spPr>
          <a:xfrm>
            <a:off x="10842171" y="3483338"/>
            <a:ext cx="1304577" cy="699911"/>
          </a:xfrm>
          <a:prstGeom prst="wedgeRectCallout">
            <a:avLst>
              <a:gd name="adj1" fmla="val -4142"/>
              <a:gd name="adj2" fmla="val 1044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最終</a:t>
            </a:r>
            <a:r>
              <a:rPr lang="en-US" altLang="zh-TW" dirty="0">
                <a:solidFill>
                  <a:schemeClr val="tx1"/>
                </a:solidFill>
                <a:latin typeface="微軟正黑體" panose="020B0604030504040204" pitchFamily="34" charset="-120"/>
                <a:ea typeface="微軟正黑體" panose="020B0604030504040204" pitchFamily="34" charset="-120"/>
              </a:rPr>
              <a:t>loss</a:t>
            </a:r>
            <a:r>
              <a:rPr lang="zh-TW" altLang="en-US" dirty="0">
                <a:solidFill>
                  <a:schemeClr val="tx1"/>
                </a:solidFill>
                <a:latin typeface="微軟正黑體" panose="020B0604030504040204" pitchFamily="34" charset="-120"/>
                <a:ea typeface="微軟正黑體" panose="020B0604030504040204" pitchFamily="34" charset="-120"/>
              </a:rPr>
              <a:t>值</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en-US" altLang="zh-TW" dirty="0">
                <a:solidFill>
                  <a:schemeClr val="tx1"/>
                </a:solidFill>
                <a:latin typeface="微軟正黑體" panose="020B0604030504040204" pitchFamily="34" charset="-120"/>
                <a:ea typeface="微軟正黑體" panose="020B0604030504040204" pitchFamily="34" charset="-120"/>
              </a:rPr>
              <a:t>0.42</a:t>
            </a:r>
            <a:endParaRPr lang="zh-TW" altLang="en-US"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28761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411480" y="991443"/>
            <a:ext cx="4443154" cy="1087819"/>
          </a:xfrm>
        </p:spPr>
        <p:txBody>
          <a:bodyPr anchor="ctr">
            <a:normAutofit/>
          </a:bodyPr>
          <a:lstStyle/>
          <a:p>
            <a:r>
              <a:rPr lang="zh-TW" altLang="en-US" dirty="0">
                <a:latin typeface="微軟正黑體" panose="020B0604030504040204" pitchFamily="34" charset="-120"/>
                <a:ea typeface="微軟正黑體" panose="020B0604030504040204" pitchFamily="34" charset="-120"/>
              </a:rPr>
              <a:t>評估指標</a:t>
            </a:r>
          </a:p>
        </p:txBody>
      </p:sp>
      <p:sp>
        <p:nvSpPr>
          <p:cNvPr id="3081" name="Rectangle 308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3" name="Rectangle 308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內容版面配置區 4">
            <a:extLst>
              <a:ext uri="{FF2B5EF4-FFF2-40B4-BE49-F238E27FC236}">
                <a16:creationId xmlns:a16="http://schemas.microsoft.com/office/drawing/2014/main" id="{1BE331DE-C174-F84D-8719-1549FB9354EE}"/>
              </a:ext>
            </a:extLst>
          </p:cNvPr>
          <p:cNvSpPr>
            <a:spLocks noGrp="1"/>
          </p:cNvSpPr>
          <p:nvPr>
            <p:ph idx="1"/>
          </p:nvPr>
        </p:nvSpPr>
        <p:spPr>
          <a:xfrm>
            <a:off x="411480" y="2684095"/>
            <a:ext cx="4443154" cy="3492868"/>
          </a:xfrm>
        </p:spPr>
        <p:txBody>
          <a:bodyPr>
            <a:normAutofit/>
          </a:bodyPr>
          <a:lstStyle/>
          <a:p>
            <a:r>
              <a:rPr lang="zh-TW" altLang="en-US" sz="2000" b="1" dirty="0">
                <a:ea typeface="微軟正黑體" panose="020B0604030504040204" pitchFamily="34" charset="-120"/>
              </a:rPr>
              <a:t>正確率 </a:t>
            </a:r>
            <a:r>
              <a:rPr lang="en-US" altLang="zh-TW" sz="2000" b="1" dirty="0">
                <a:ea typeface="微軟正黑體" panose="020B0604030504040204" pitchFamily="34" charset="-120"/>
              </a:rPr>
              <a:t>Accuracy</a:t>
            </a:r>
            <a:r>
              <a:rPr lang="zh-TW" altLang="en-US" sz="2000" dirty="0">
                <a:ea typeface="微軟正黑體" panose="020B0604030504040204" pitchFamily="34" charset="-120"/>
              </a:rPr>
              <a:t>：</a:t>
            </a:r>
            <a:br>
              <a:rPr lang="en-US" altLang="zh-TW" sz="2000" dirty="0">
                <a:ea typeface="微軟正黑體" panose="020B0604030504040204" pitchFamily="34" charset="-120"/>
              </a:rPr>
            </a:br>
            <a:r>
              <a:rPr lang="zh-TW" altLang="en-US" sz="2000" dirty="0">
                <a:ea typeface="微軟正黑體" panose="020B0604030504040204" pitchFamily="34" charset="-120"/>
              </a:rPr>
              <a:t>有多少比例的樣本預測對了</a:t>
            </a:r>
            <a:endParaRPr lang="en-US" altLang="zh-TW" sz="2000" dirty="0">
              <a:ea typeface="微軟正黑體" panose="020B0604030504040204" pitchFamily="34" charset="-120"/>
            </a:endParaRPr>
          </a:p>
          <a:p>
            <a:r>
              <a:rPr lang="zh-TW" altLang="en-US" sz="2000" b="1" dirty="0">
                <a:ea typeface="微軟正黑體" panose="020B0604030504040204" pitchFamily="34" charset="-120"/>
              </a:rPr>
              <a:t>精確率 </a:t>
            </a:r>
            <a:r>
              <a:rPr lang="en-US" altLang="zh-TW" sz="2000" b="1" dirty="0">
                <a:ea typeface="微軟正黑體" panose="020B0604030504040204" pitchFamily="34" charset="-120"/>
              </a:rPr>
              <a:t>Precision</a:t>
            </a:r>
            <a:r>
              <a:rPr lang="zh-TW" altLang="en-US" sz="2000" dirty="0">
                <a:ea typeface="微軟正黑體" panose="020B0604030504040204" pitchFamily="34" charset="-120"/>
              </a:rPr>
              <a:t>：</a:t>
            </a:r>
            <a:br>
              <a:rPr lang="en-US" altLang="zh-TW" sz="2000" dirty="0">
                <a:ea typeface="微軟正黑體" panose="020B0604030504040204" pitchFamily="34" charset="-120"/>
              </a:rPr>
            </a:br>
            <a:r>
              <a:rPr lang="zh-TW" altLang="en-US" sz="2000" dirty="0">
                <a:ea typeface="微軟正黑體" panose="020B0604030504040204" pitchFamily="34" charset="-120"/>
              </a:rPr>
              <a:t>預測為正的樣本中有多少預測對了</a:t>
            </a:r>
            <a:endParaRPr lang="en-US" altLang="zh-TW" sz="2000" dirty="0">
              <a:ea typeface="微軟正黑體" panose="020B0604030504040204" pitchFamily="34" charset="-120"/>
            </a:endParaRPr>
          </a:p>
          <a:p>
            <a:r>
              <a:rPr lang="zh-TW" altLang="en-US" sz="2000" b="1" dirty="0">
                <a:ea typeface="微軟正黑體" panose="020B0604030504040204" pitchFamily="34" charset="-120"/>
              </a:rPr>
              <a:t>召回率 </a:t>
            </a:r>
            <a:r>
              <a:rPr lang="en-US" altLang="zh-TW" sz="2000" b="1" dirty="0">
                <a:ea typeface="微軟正黑體" panose="020B0604030504040204" pitchFamily="34" charset="-120"/>
              </a:rPr>
              <a:t>Recall</a:t>
            </a:r>
            <a:r>
              <a:rPr lang="zh-TW" altLang="en-US" sz="2000" dirty="0">
                <a:ea typeface="微軟正黑體" panose="020B0604030504040204" pitchFamily="34" charset="-120"/>
              </a:rPr>
              <a:t>：</a:t>
            </a:r>
            <a:br>
              <a:rPr lang="en-US" altLang="zh-TW" sz="2000" dirty="0">
                <a:ea typeface="微軟正黑體" panose="020B0604030504040204" pitchFamily="34" charset="-120"/>
              </a:rPr>
            </a:br>
            <a:r>
              <a:rPr lang="zh-TW" altLang="en-US" sz="2000" dirty="0">
                <a:ea typeface="微軟正黑體" panose="020B0604030504040204" pitchFamily="34" charset="-120"/>
              </a:rPr>
              <a:t>真實正的樣本有多少被預測對了</a:t>
            </a:r>
            <a:endParaRPr lang="en-US" altLang="zh-TW" sz="2000" dirty="0">
              <a:ea typeface="微軟正黑體" panose="020B0604030504040204" pitchFamily="34" charset="-120"/>
            </a:endParaRPr>
          </a:p>
          <a:p>
            <a:r>
              <a:rPr lang="en-US" altLang="zh-TW" sz="2000" b="1" dirty="0">
                <a:ea typeface="微軟正黑體" panose="020B0604030504040204" pitchFamily="34" charset="-120"/>
              </a:rPr>
              <a:t>F1</a:t>
            </a:r>
            <a:r>
              <a:rPr lang="el-GR" altLang="zh-TW" sz="2000" b="1" dirty="0">
                <a:ea typeface="微軟正黑體" panose="020B0604030504040204" pitchFamily="34" charset="-120"/>
              </a:rPr>
              <a:t>_</a:t>
            </a:r>
            <a:r>
              <a:rPr lang="en-US" altLang="zh-TW" sz="2000" b="1" dirty="0">
                <a:ea typeface="微軟正黑體" panose="020B0604030504040204" pitchFamily="34" charset="-120"/>
              </a:rPr>
              <a:t>Score</a:t>
            </a:r>
            <a:r>
              <a:rPr lang="zh-TW" altLang="en-US" sz="2000" dirty="0">
                <a:ea typeface="微軟正黑體" panose="020B0604030504040204" pitchFamily="34" charset="-120"/>
              </a:rPr>
              <a:t>：</a:t>
            </a:r>
            <a:br>
              <a:rPr lang="en-US" altLang="zh-TW" sz="2000" dirty="0">
                <a:ea typeface="微軟正黑體" panose="020B0604030504040204" pitchFamily="34" charset="-120"/>
              </a:rPr>
            </a:br>
            <a:r>
              <a:rPr lang="zh-TW" altLang="en-US" sz="2000" dirty="0">
                <a:ea typeface="微軟正黑體" panose="020B0604030504040204" pitchFamily="34" charset="-120"/>
              </a:rPr>
              <a:t>綜合考量 </a:t>
            </a:r>
            <a:r>
              <a:rPr lang="en-US" altLang="zh-TW" sz="2000" dirty="0">
                <a:ea typeface="微軟正黑體" panose="020B0604030504040204" pitchFamily="34" charset="-120"/>
              </a:rPr>
              <a:t>Precision</a:t>
            </a:r>
            <a:r>
              <a:rPr lang="zh-TW" altLang="en-US" sz="2000" dirty="0">
                <a:ea typeface="微軟正黑體" panose="020B0604030504040204" pitchFamily="34" charset="-120"/>
              </a:rPr>
              <a:t>與</a:t>
            </a:r>
            <a:r>
              <a:rPr lang="en-US" altLang="zh-TW" sz="2000" dirty="0">
                <a:ea typeface="微軟正黑體" panose="020B0604030504040204" pitchFamily="34" charset="-120"/>
              </a:rPr>
              <a:t>Recall</a:t>
            </a:r>
          </a:p>
        </p:txBody>
      </p:sp>
      <p:pic>
        <p:nvPicPr>
          <p:cNvPr id="3074" name="Picture 2" descr="一張含有 螢幕擷取畫面, 正方形 的圖片&#10;&#10;自動產生的描述">
            <a:extLst>
              <a:ext uri="{FF2B5EF4-FFF2-40B4-BE49-F238E27FC236}">
                <a16:creationId xmlns:a16="http://schemas.microsoft.com/office/drawing/2014/main" id="{970E108C-D689-4A69-A586-41E41A4475E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5816" y="943036"/>
            <a:ext cx="6440424" cy="4916573"/>
          </a:xfrm>
          <a:prstGeom prst="rect">
            <a:avLst/>
          </a:prstGeom>
          <a:noFill/>
          <a:extLst>
            <a:ext uri="{909E8E84-426E-40DD-AFC4-6F175D3DCCD1}">
              <a14:hiddenFill xmlns:a14="http://schemas.microsoft.com/office/drawing/2010/main">
                <a:solidFill>
                  <a:srgbClr val="FFFFFF"/>
                </a:solidFill>
              </a14:hiddenFill>
            </a:ext>
          </a:extLst>
        </p:spPr>
      </p:pic>
      <p:sp>
        <p:nvSpPr>
          <p:cNvPr id="5" name="投影片編號版面配置區 4">
            <a:extLst>
              <a:ext uri="{FF2B5EF4-FFF2-40B4-BE49-F238E27FC236}">
                <a16:creationId xmlns:a16="http://schemas.microsoft.com/office/drawing/2014/main" id="{C085175C-BBCA-38C1-39FC-7D5B431A0BC6}"/>
              </a:ext>
            </a:extLst>
          </p:cNvPr>
          <p:cNvSpPr>
            <a:spLocks noGrp="1"/>
          </p:cNvSpPr>
          <p:nvPr>
            <p:ph type="sldNum" sz="quarter" idx="12"/>
          </p:nvPr>
        </p:nvSpPr>
        <p:spPr>
          <a:xfrm>
            <a:off x="9037321" y="6356350"/>
            <a:ext cx="2743200" cy="365125"/>
          </a:xfrm>
        </p:spPr>
        <p:txBody>
          <a:bodyPr>
            <a:normAutofit/>
          </a:bodyPr>
          <a:lstStyle/>
          <a:p>
            <a:pPr>
              <a:spcAft>
                <a:spcPts val="600"/>
              </a:spcAft>
            </a:pPr>
            <a:fld id="{B2DC25EE-239B-4C5F-AAD1-255A7D5F1EE2}" type="slidenum">
              <a:rPr lang="en-US" smtClean="0"/>
              <a:pPr>
                <a:spcAft>
                  <a:spcPts val="600"/>
                </a:spcAft>
              </a:pPr>
              <a:t>35</a:t>
            </a:fld>
            <a:endParaRPr lang="en-US"/>
          </a:p>
        </p:txBody>
      </p:sp>
    </p:spTree>
    <p:extLst>
      <p:ext uri="{BB962C8B-B14F-4D97-AF65-F5344CB8AC3E}">
        <p14:creationId xmlns:p14="http://schemas.microsoft.com/office/powerpoint/2010/main" val="243944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8">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371093" y="1161288"/>
            <a:ext cx="4636335" cy="1124712"/>
          </a:xfrm>
        </p:spPr>
        <p:txBody>
          <a:bodyPr anchor="b">
            <a:noAutofit/>
          </a:bodyPr>
          <a:lstStyle/>
          <a:p>
            <a:r>
              <a:rPr lang="zh-TW" altLang="en-US" sz="3800" dirty="0">
                <a:ea typeface="微軟正黑體" panose="020B0604030504040204" pitchFamily="34" charset="-120"/>
              </a:rPr>
              <a:t>模型成果：</a:t>
            </a:r>
            <a:br>
              <a:rPr lang="en-US" altLang="zh-TW" sz="3800" dirty="0">
                <a:ea typeface="微軟正黑體" panose="020B0604030504040204" pitchFamily="34" charset="-120"/>
              </a:rPr>
            </a:br>
            <a:r>
              <a:rPr lang="en-US" altLang="zh-TW" sz="3800" dirty="0">
                <a:latin typeface="微軟正黑體" panose="020B0604030504040204" pitchFamily="34" charset="-120"/>
                <a:ea typeface="微軟正黑體" panose="020B0604030504040204" pitchFamily="34" charset="-120"/>
              </a:rPr>
              <a:t>Testing</a:t>
            </a:r>
            <a:r>
              <a:rPr lang="zh-TW" altLang="en-US" sz="3800" dirty="0">
                <a:latin typeface="微軟正黑體" panose="020B0604030504040204" pitchFamily="34" charset="-120"/>
                <a:ea typeface="微軟正黑體" panose="020B0604030504040204" pitchFamily="34" charset="-120"/>
              </a:rPr>
              <a:t>測試資料</a:t>
            </a:r>
          </a:p>
        </p:txBody>
      </p:sp>
      <p:sp>
        <p:nvSpPr>
          <p:cNvPr id="15"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371094" y="2718054"/>
            <a:ext cx="3438906" cy="3207258"/>
          </a:xfrm>
        </p:spPr>
        <p:txBody>
          <a:bodyPr anchor="t">
            <a:normAutofit/>
          </a:bodyPr>
          <a:lstStyle/>
          <a:p>
            <a:r>
              <a:rPr lang="en-US" altLang="zh-TW" dirty="0">
                <a:ea typeface="微軟正黑體" panose="020B0604030504040204" pitchFamily="34" charset="-120"/>
              </a:rPr>
              <a:t>Accuracy</a:t>
            </a:r>
            <a:r>
              <a:rPr lang="zh-TW" altLang="en-US" dirty="0">
                <a:ea typeface="微軟正黑體" panose="020B0604030504040204" pitchFamily="34" charset="-120"/>
              </a:rPr>
              <a:t>：</a:t>
            </a:r>
            <a:r>
              <a:rPr lang="en-US" altLang="zh-TW" dirty="0">
                <a:ea typeface="微軟正黑體" panose="020B0604030504040204" pitchFamily="34" charset="-120"/>
              </a:rPr>
              <a:t>82.61 %</a:t>
            </a:r>
          </a:p>
          <a:p>
            <a:r>
              <a:rPr lang="zh-TW" altLang="en-US" dirty="0">
                <a:latin typeface="微軟正黑體" panose="020B0604030504040204" pitchFamily="34" charset="-120"/>
                <a:ea typeface="微軟正黑體" panose="020B0604030504040204" pitchFamily="34" charset="-120"/>
              </a:rPr>
              <a:t>答對</a:t>
            </a:r>
            <a:r>
              <a:rPr lang="en-US" altLang="zh-TW" dirty="0">
                <a:latin typeface="微軟正黑體" panose="020B0604030504040204" pitchFamily="34" charset="-120"/>
                <a:ea typeface="微軟正黑體" panose="020B0604030504040204" pitchFamily="34" charset="-120"/>
              </a:rPr>
              <a:t>1154</a:t>
            </a:r>
            <a:r>
              <a:rPr lang="zh-TW" altLang="en-US" dirty="0">
                <a:latin typeface="微軟正黑體" panose="020B0604030504040204" pitchFamily="34" charset="-120"/>
                <a:ea typeface="微軟正黑體" panose="020B0604030504040204" pitchFamily="34" charset="-120"/>
              </a:rPr>
              <a:t>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答錯</a:t>
            </a:r>
            <a:r>
              <a:rPr lang="en-US" altLang="zh-TW" dirty="0">
                <a:ea typeface="微軟正黑體" panose="020B0604030504040204" pitchFamily="34" charset="-120"/>
              </a:rPr>
              <a:t>243</a:t>
            </a:r>
            <a:r>
              <a:rPr lang="zh-TW" altLang="en-US" dirty="0">
                <a:latin typeface="微軟正黑體" panose="020B0604030504040204" pitchFamily="34" charset="-120"/>
                <a:ea typeface="微軟正黑體" panose="020B0604030504040204" pitchFamily="34" charset="-120"/>
              </a:rPr>
              <a:t>個</a:t>
            </a:r>
            <a:endParaRPr lang="en-US" altLang="zh-TW" dirty="0">
              <a:latin typeface="微軟正黑體" panose="020B0604030504040204" pitchFamily="34" charset="-120"/>
              <a:ea typeface="微軟正黑體" panose="020B0604030504040204" pitchFamily="34" charset="-120"/>
            </a:endParaRPr>
          </a:p>
        </p:txBody>
      </p:sp>
      <p:sp>
        <p:nvSpPr>
          <p:cNvPr id="12" name="頁尾版面配置區 11">
            <a:extLst>
              <a:ext uri="{FF2B5EF4-FFF2-40B4-BE49-F238E27FC236}">
                <a16:creationId xmlns:a16="http://schemas.microsoft.com/office/drawing/2014/main" id="{DCFC37B6-699B-85F6-25F4-69A90ACF499C}"/>
              </a:ext>
            </a:extLst>
          </p:cNvPr>
          <p:cNvSpPr>
            <a:spLocks noGrp="1"/>
          </p:cNvSpPr>
          <p:nvPr>
            <p:ph type="ftr" sz="quarter" idx="11"/>
          </p:nvPr>
        </p:nvSpPr>
        <p:spPr>
          <a:xfrm>
            <a:off x="4898967" y="6356350"/>
            <a:ext cx="4114800" cy="365125"/>
          </a:xfrm>
        </p:spPr>
        <p:txBody>
          <a:bodyPr>
            <a:normAutofit/>
          </a:bodyPr>
          <a:lstStyle/>
          <a:p>
            <a:pPr algn="l">
              <a:spcAft>
                <a:spcPts val="600"/>
              </a:spcAft>
            </a:pPr>
            <a:r>
              <a:rPr lang="zh-TW" altLang="en-US">
                <a:solidFill>
                  <a:schemeClr val="tx2">
                    <a:lumMod val="50000"/>
                    <a:lumOff val="50000"/>
                  </a:schemeClr>
                </a:solidFill>
              </a:rPr>
              <a:t>創新</a:t>
            </a:r>
            <a:r>
              <a:rPr lang="en-US" altLang="zh-TW">
                <a:solidFill>
                  <a:schemeClr val="tx2">
                    <a:lumMod val="50000"/>
                    <a:lumOff val="50000"/>
                  </a:schemeClr>
                </a:solidFill>
              </a:rPr>
              <a:t>AI</a:t>
            </a:r>
            <a:r>
              <a:rPr lang="zh-TW" altLang="en-US">
                <a:solidFill>
                  <a:schemeClr val="tx2">
                    <a:lumMod val="50000"/>
                    <a:lumOff val="50000"/>
                  </a:schemeClr>
                </a:solidFill>
              </a:rPr>
              <a:t>碩一 </a:t>
            </a:r>
            <a:r>
              <a:rPr lang="en-US" altLang="zh-TW">
                <a:solidFill>
                  <a:schemeClr val="tx2">
                    <a:lumMod val="50000"/>
                    <a:lumOff val="50000"/>
                  </a:schemeClr>
                </a:solidFill>
              </a:rPr>
              <a:t>111C71008 </a:t>
            </a:r>
            <a:r>
              <a:rPr lang="zh-TW" altLang="en-US">
                <a:solidFill>
                  <a:schemeClr val="tx2">
                    <a:lumMod val="50000"/>
                    <a:lumOff val="50000"/>
                  </a:schemeClr>
                </a:solidFill>
              </a:rPr>
              <a:t>何哲平</a:t>
            </a:r>
            <a:endParaRPr lang="en-US">
              <a:solidFill>
                <a:schemeClr val="tx2">
                  <a:lumMod val="50000"/>
                  <a:lumOff val="50000"/>
                </a:schemeClr>
              </a:solidFill>
            </a:endParaRPr>
          </a:p>
        </p:txBody>
      </p:sp>
      <p:sp>
        <p:nvSpPr>
          <p:cNvPr id="11" name="投影片編號版面配置區 10">
            <a:extLst>
              <a:ext uri="{FF2B5EF4-FFF2-40B4-BE49-F238E27FC236}">
                <a16:creationId xmlns:a16="http://schemas.microsoft.com/office/drawing/2014/main" id="{87F6B99B-D8D8-1B1D-78F0-DA3ABF4798A6}"/>
              </a:ext>
            </a:extLst>
          </p:cNvPr>
          <p:cNvSpPr>
            <a:spLocks noGrp="1"/>
          </p:cNvSpPr>
          <p:nvPr>
            <p:ph type="sldNum" sz="quarter" idx="12"/>
          </p:nvPr>
        </p:nvSpPr>
        <p:spPr>
          <a:xfrm>
            <a:off x="9692640" y="6356350"/>
            <a:ext cx="2124456" cy="365125"/>
          </a:xfrm>
        </p:spPr>
        <p:txBody>
          <a:bodyPr>
            <a:normAutofit/>
          </a:bodyPr>
          <a:lstStyle/>
          <a:p>
            <a:pPr>
              <a:spcAft>
                <a:spcPts val="600"/>
              </a:spcAft>
            </a:pPr>
            <a:fld id="{B2DC25EE-239B-4C5F-AAD1-255A7D5F1EE2}" type="slidenum">
              <a:rPr lang="en-US">
                <a:solidFill>
                  <a:schemeClr val="tx2">
                    <a:lumMod val="50000"/>
                    <a:lumOff val="50000"/>
                  </a:schemeClr>
                </a:solidFill>
              </a:rPr>
              <a:pPr>
                <a:spcAft>
                  <a:spcPts val="600"/>
                </a:spcAft>
              </a:pPr>
              <a:t>36</a:t>
            </a:fld>
            <a:endParaRPr lang="en-US">
              <a:solidFill>
                <a:schemeClr val="tx2">
                  <a:lumMod val="50000"/>
                  <a:lumOff val="50000"/>
                </a:schemeClr>
              </a:solidFill>
            </a:endParaRPr>
          </a:p>
        </p:txBody>
      </p:sp>
      <p:graphicFrame>
        <p:nvGraphicFramePr>
          <p:cNvPr id="4" name="表格 3">
            <a:extLst>
              <a:ext uri="{FF2B5EF4-FFF2-40B4-BE49-F238E27FC236}">
                <a16:creationId xmlns:a16="http://schemas.microsoft.com/office/drawing/2014/main" id="{F046CE9B-85CC-A48C-88C2-5964949953FE}"/>
              </a:ext>
            </a:extLst>
          </p:cNvPr>
          <p:cNvGraphicFramePr>
            <a:graphicFrameLocks noGrp="1"/>
          </p:cNvGraphicFramePr>
          <p:nvPr>
            <p:extLst>
              <p:ext uri="{D42A27DB-BD31-4B8C-83A1-F6EECF244321}">
                <p14:modId xmlns:p14="http://schemas.microsoft.com/office/powerpoint/2010/main" val="1307578992"/>
              </p:ext>
            </p:extLst>
          </p:nvPr>
        </p:nvGraphicFramePr>
        <p:xfrm>
          <a:off x="4801285" y="1329620"/>
          <a:ext cx="6921943" cy="2227720"/>
        </p:xfrm>
        <a:graphic>
          <a:graphicData uri="http://schemas.openxmlformats.org/drawingml/2006/table">
            <a:tbl>
              <a:tblPr firstRow="1" bandRow="1"/>
              <a:tblGrid>
                <a:gridCol w="505171">
                  <a:extLst>
                    <a:ext uri="{9D8B030D-6E8A-4147-A177-3AD203B41FA5}">
                      <a16:colId xmlns:a16="http://schemas.microsoft.com/office/drawing/2014/main" val="910777063"/>
                    </a:ext>
                  </a:extLst>
                </a:gridCol>
                <a:gridCol w="1664578">
                  <a:extLst>
                    <a:ext uri="{9D8B030D-6E8A-4147-A177-3AD203B41FA5}">
                      <a16:colId xmlns:a16="http://schemas.microsoft.com/office/drawing/2014/main" val="64588414"/>
                    </a:ext>
                  </a:extLst>
                </a:gridCol>
                <a:gridCol w="1925101">
                  <a:extLst>
                    <a:ext uri="{9D8B030D-6E8A-4147-A177-3AD203B41FA5}">
                      <a16:colId xmlns:a16="http://schemas.microsoft.com/office/drawing/2014/main" val="3438924906"/>
                    </a:ext>
                  </a:extLst>
                </a:gridCol>
                <a:gridCol w="1887144">
                  <a:extLst>
                    <a:ext uri="{9D8B030D-6E8A-4147-A177-3AD203B41FA5}">
                      <a16:colId xmlns:a16="http://schemas.microsoft.com/office/drawing/2014/main" val="2395940529"/>
                    </a:ext>
                  </a:extLst>
                </a:gridCol>
                <a:gridCol w="939949">
                  <a:extLst>
                    <a:ext uri="{9D8B030D-6E8A-4147-A177-3AD203B41FA5}">
                      <a16:colId xmlns:a16="http://schemas.microsoft.com/office/drawing/2014/main" val="4071409549"/>
                    </a:ext>
                  </a:extLst>
                </a:gridCol>
              </a:tblGrid>
              <a:tr h="445544">
                <a:tc>
                  <a:txBody>
                    <a:bodyPr/>
                    <a:lstStyle/>
                    <a:p>
                      <a:pPr algn="l" fontAlgn="ctr"/>
                      <a:endParaRPr lang="zh-TW" altLang="en-US" sz="2600" b="0" i="0" u="none" strike="noStrike">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endPar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預測值</a:t>
                      </a:r>
                    </a:p>
                  </a:txBody>
                  <a:tcPr marL="8281" marR="8281" marT="8281"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46087447"/>
                  </a:ext>
                </a:extLst>
              </a:tr>
              <a:tr h="445544">
                <a:tc>
                  <a:txBody>
                    <a:bodyPr/>
                    <a:lstStyle/>
                    <a:p>
                      <a:pPr algn="l" fontAlgn="ctr"/>
                      <a:endPar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zh-TW" altLang="en-US" sz="26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Predict_NG</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Predict_OK</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a:solidFill>
                            <a:srgbClr val="000000"/>
                          </a:solidFill>
                          <a:effectLst/>
                          <a:latin typeface="微軟正黑體" panose="020B0604030504040204" pitchFamily="34" charset="-120"/>
                          <a:ea typeface="微軟正黑體" panose="020B0604030504040204" pitchFamily="34" charset="-120"/>
                        </a:rPr>
                        <a:t>Sum</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084791"/>
                  </a:ext>
                </a:extLst>
              </a:tr>
              <a:tr h="445544">
                <a:tc rowSpan="3">
                  <a:txBody>
                    <a:bodyPr/>
                    <a:lstStyle/>
                    <a:p>
                      <a:pPr algn="ctr" fontAlgn="ct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實</a:t>
                      </a:r>
                      <a:b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際</a:t>
                      </a:r>
                      <a:b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值</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Label_NG</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295</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189</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a:solidFill>
                            <a:srgbClr val="000000"/>
                          </a:solidFill>
                          <a:effectLst/>
                          <a:latin typeface="微軟正黑體" panose="020B0604030504040204" pitchFamily="34" charset="-120"/>
                          <a:ea typeface="微軟正黑體" panose="020B0604030504040204" pitchFamily="34" charset="-120"/>
                        </a:rPr>
                        <a:t>484</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477570"/>
                  </a:ext>
                </a:extLst>
              </a:tr>
              <a:tr h="445544">
                <a:tc vMerge="1">
                  <a:txBody>
                    <a:bodyPr/>
                    <a:lstStyle/>
                    <a:p>
                      <a:endParaRPr lang="zh-TW" altLang="en-US"/>
                    </a:p>
                  </a:txBody>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Label_OK</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54</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859</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ctr"/>
                      <a:r>
                        <a:rPr lang="en-US" altLang="zh-TW" sz="2600" b="0" i="0" u="none" strike="noStrike">
                          <a:solidFill>
                            <a:srgbClr val="000000"/>
                          </a:solidFill>
                          <a:effectLst/>
                          <a:latin typeface="微軟正黑體" panose="020B0604030504040204" pitchFamily="34" charset="-120"/>
                          <a:ea typeface="微軟正黑體" panose="020B0604030504040204" pitchFamily="34" charset="-120"/>
                        </a:rPr>
                        <a:t>913</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210897"/>
                  </a:ext>
                </a:extLst>
              </a:tr>
              <a:tr h="445544">
                <a:tc vMerge="1">
                  <a:txBody>
                    <a:bodyPr/>
                    <a:lstStyle/>
                    <a:p>
                      <a:endParaRPr lang="zh-TW" altLang="en-US"/>
                    </a:p>
                  </a:txBody>
                  <a:tcPr/>
                </a:tc>
                <a:tc>
                  <a:txBody>
                    <a:bodyPr/>
                    <a:lstStyle/>
                    <a:p>
                      <a:pPr algn="l" fontAlgn="ctr"/>
                      <a:r>
                        <a:rPr lang="en-US" sz="2600" b="0" i="0"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349</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1048</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1397</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79145"/>
                  </a:ext>
                </a:extLst>
              </a:tr>
            </a:tbl>
          </a:graphicData>
        </a:graphic>
      </p:graphicFrame>
      <p:sp>
        <p:nvSpPr>
          <p:cNvPr id="7" name="文字方塊 6">
            <a:extLst>
              <a:ext uri="{FF2B5EF4-FFF2-40B4-BE49-F238E27FC236}">
                <a16:creationId xmlns:a16="http://schemas.microsoft.com/office/drawing/2014/main" id="{C81BA232-27A9-35E2-D49D-3782AAAC8BFF}"/>
              </a:ext>
            </a:extLst>
          </p:cNvPr>
          <p:cNvSpPr txBox="1"/>
          <p:nvPr/>
        </p:nvSpPr>
        <p:spPr>
          <a:xfrm>
            <a:off x="4801285" y="3986320"/>
            <a:ext cx="3444634" cy="1938992"/>
          </a:xfrm>
          <a:prstGeom prst="rect">
            <a:avLst/>
          </a:prstGeom>
          <a:noFill/>
        </p:spPr>
        <p:txBody>
          <a:bodyPr wrap="square">
            <a:spAutoFit/>
          </a:bodyPr>
          <a:lstStyle/>
          <a:p>
            <a:pPr marL="0" indent="0">
              <a:buNone/>
            </a:pPr>
            <a:r>
              <a:rPr lang="zh-TW" altLang="en-US" sz="2400" dirty="0">
                <a:latin typeface="微軟正黑體" panose="020B0604030504040204" pitchFamily="34" charset="-120"/>
                <a:ea typeface="微軟正黑體" panose="020B0604030504040204" pitchFamily="34" charset="-120"/>
              </a:rPr>
              <a:t>檢視</a:t>
            </a:r>
            <a:r>
              <a:rPr lang="en-US" altLang="zh-TW" sz="2400" dirty="0">
                <a:latin typeface="微軟正黑體" panose="020B0604030504040204" pitchFamily="34" charset="-120"/>
                <a:ea typeface="微軟正黑體" panose="020B0604030504040204" pitchFamily="34" charset="-120"/>
              </a:rPr>
              <a:t>NG</a:t>
            </a:r>
            <a:r>
              <a:rPr lang="zh-TW" altLang="en-US" sz="2400" dirty="0">
                <a:latin typeface="微軟正黑體" panose="020B0604030504040204" pitchFamily="34" charset="-120"/>
                <a:ea typeface="微軟正黑體" panose="020B0604030504040204" pitchFamily="34" charset="-120"/>
              </a:rPr>
              <a:t>資料</a:t>
            </a:r>
            <a:endParaRPr lang="en-US" altLang="zh-TW" sz="2400"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Precision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84.53%</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Recall</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60.95%</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F1-Score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70.83% </a:t>
            </a:r>
          </a:p>
          <a:p>
            <a:pPr marL="0" indent="0">
              <a:buNone/>
            </a:pPr>
            <a:endParaRPr lang="en-US" altLang="zh-TW" sz="24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F4EB5C95-DAC1-CDEE-D78B-7193AD4146DA}"/>
              </a:ext>
            </a:extLst>
          </p:cNvPr>
          <p:cNvSpPr txBox="1"/>
          <p:nvPr/>
        </p:nvSpPr>
        <p:spPr>
          <a:xfrm>
            <a:off x="8319122" y="3986320"/>
            <a:ext cx="3444634" cy="1938992"/>
          </a:xfrm>
          <a:prstGeom prst="rect">
            <a:avLst/>
          </a:prstGeom>
          <a:noFill/>
        </p:spPr>
        <p:txBody>
          <a:bodyPr wrap="square">
            <a:spAutoFit/>
          </a:bodyPr>
          <a:lstStyle/>
          <a:p>
            <a:pPr marL="0" indent="0">
              <a:buNone/>
            </a:pPr>
            <a:r>
              <a:rPr lang="zh-TW" altLang="en-US" sz="2400" dirty="0">
                <a:latin typeface="微軟正黑體" panose="020B0604030504040204" pitchFamily="34" charset="-120"/>
                <a:ea typeface="微軟正黑體" panose="020B0604030504040204" pitchFamily="34" charset="-120"/>
              </a:rPr>
              <a:t>檢視</a:t>
            </a:r>
            <a:r>
              <a:rPr lang="en-US" altLang="zh-TW" sz="2400" dirty="0">
                <a:latin typeface="微軟正黑體" panose="020B0604030504040204" pitchFamily="34" charset="-120"/>
                <a:ea typeface="微軟正黑體" panose="020B0604030504040204" pitchFamily="34" charset="-120"/>
              </a:rPr>
              <a:t>OK</a:t>
            </a:r>
            <a:r>
              <a:rPr lang="zh-TW" altLang="en-US" sz="2400" dirty="0">
                <a:latin typeface="微軟正黑體" panose="020B0604030504040204" pitchFamily="34" charset="-120"/>
                <a:ea typeface="微軟正黑體" panose="020B0604030504040204" pitchFamily="34" charset="-120"/>
              </a:rPr>
              <a:t>資料</a:t>
            </a:r>
            <a:endParaRPr lang="en-US" altLang="zh-TW" sz="2400"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Precision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81.97%</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Recall</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94.09%</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F1-Score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87.61% </a:t>
            </a:r>
          </a:p>
          <a:p>
            <a:pPr marL="0" indent="0">
              <a:buNone/>
            </a:pP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83989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8">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371093" y="1161288"/>
            <a:ext cx="4636335" cy="1124712"/>
          </a:xfrm>
        </p:spPr>
        <p:txBody>
          <a:bodyPr anchor="b">
            <a:noAutofit/>
          </a:bodyPr>
          <a:lstStyle/>
          <a:p>
            <a:r>
              <a:rPr lang="zh-TW" altLang="en-US" sz="3800" dirty="0">
                <a:ea typeface="微軟正黑體" panose="020B0604030504040204" pitchFamily="34" charset="-120"/>
              </a:rPr>
              <a:t>模型成果：</a:t>
            </a:r>
            <a:br>
              <a:rPr lang="en-US" altLang="zh-TW" sz="3800" dirty="0">
                <a:ea typeface="微軟正黑體" panose="020B0604030504040204" pitchFamily="34" charset="-120"/>
              </a:rPr>
            </a:br>
            <a:r>
              <a:rPr lang="en-US" altLang="zh-TW" sz="3800" dirty="0">
                <a:latin typeface="微軟正黑體" panose="020B0604030504040204" pitchFamily="34" charset="-120"/>
                <a:ea typeface="微軟正黑體" panose="020B0604030504040204" pitchFamily="34" charset="-120"/>
              </a:rPr>
              <a:t>Training</a:t>
            </a:r>
            <a:r>
              <a:rPr lang="zh-TW" altLang="en-US" sz="3800" dirty="0">
                <a:latin typeface="微軟正黑體" panose="020B0604030504040204" pitchFamily="34" charset="-120"/>
                <a:ea typeface="微軟正黑體" panose="020B0604030504040204" pitchFamily="34" charset="-120"/>
              </a:rPr>
              <a:t>訓練資料</a:t>
            </a:r>
          </a:p>
        </p:txBody>
      </p:sp>
      <p:sp>
        <p:nvSpPr>
          <p:cNvPr id="15"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371094" y="2718054"/>
            <a:ext cx="3438906" cy="3207258"/>
          </a:xfrm>
        </p:spPr>
        <p:txBody>
          <a:bodyPr anchor="t">
            <a:normAutofit/>
          </a:bodyPr>
          <a:lstStyle/>
          <a:p>
            <a:r>
              <a:rPr lang="en-US" altLang="zh-TW" dirty="0">
                <a:ea typeface="微軟正黑體" panose="020B0604030504040204" pitchFamily="34" charset="-120"/>
              </a:rPr>
              <a:t>Accuracy</a:t>
            </a:r>
            <a:r>
              <a:rPr lang="zh-TW" altLang="en-US" dirty="0">
                <a:ea typeface="微軟正黑體" panose="020B0604030504040204" pitchFamily="34" charset="-120"/>
              </a:rPr>
              <a:t>：</a:t>
            </a:r>
            <a:r>
              <a:rPr lang="en-US" altLang="zh-TW" dirty="0">
                <a:ea typeface="微軟正黑體" panose="020B0604030504040204" pitchFamily="34" charset="-120"/>
              </a:rPr>
              <a:t>82.51 %</a:t>
            </a:r>
          </a:p>
          <a:p>
            <a:r>
              <a:rPr lang="zh-TW" altLang="en-US" dirty="0">
                <a:latin typeface="微軟正黑體" panose="020B0604030504040204" pitchFamily="34" charset="-120"/>
                <a:ea typeface="微軟正黑體" panose="020B0604030504040204" pitchFamily="34" charset="-120"/>
              </a:rPr>
              <a:t>答對</a:t>
            </a:r>
            <a:r>
              <a:rPr lang="en-US" altLang="zh-TW" dirty="0">
                <a:latin typeface="微軟正黑體" panose="020B0604030504040204" pitchFamily="34" charset="-120"/>
                <a:ea typeface="微軟正黑體" panose="020B0604030504040204" pitchFamily="34" charset="-120"/>
              </a:rPr>
              <a:t>4608</a:t>
            </a:r>
            <a:r>
              <a:rPr lang="zh-TW" altLang="en-US" dirty="0">
                <a:latin typeface="微軟正黑體" panose="020B0604030504040204" pitchFamily="34" charset="-120"/>
                <a:ea typeface="微軟正黑體" panose="020B0604030504040204" pitchFamily="34" charset="-120"/>
              </a:rPr>
              <a:t>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答錯</a:t>
            </a:r>
            <a:r>
              <a:rPr lang="en-US" altLang="zh-TW" dirty="0">
                <a:ea typeface="微軟正黑體" panose="020B0604030504040204" pitchFamily="34" charset="-120"/>
              </a:rPr>
              <a:t>977</a:t>
            </a:r>
            <a:r>
              <a:rPr lang="zh-TW" altLang="en-US" dirty="0">
                <a:latin typeface="微軟正黑體" panose="020B0604030504040204" pitchFamily="34" charset="-120"/>
                <a:ea typeface="微軟正黑體" panose="020B0604030504040204" pitchFamily="34" charset="-120"/>
              </a:rPr>
              <a:t>個</a:t>
            </a:r>
            <a:endParaRPr lang="en-US" altLang="zh-TW" dirty="0">
              <a:latin typeface="微軟正黑體" panose="020B0604030504040204" pitchFamily="34" charset="-120"/>
              <a:ea typeface="微軟正黑體" panose="020B0604030504040204" pitchFamily="34" charset="-120"/>
            </a:endParaRPr>
          </a:p>
        </p:txBody>
      </p:sp>
      <p:sp>
        <p:nvSpPr>
          <p:cNvPr id="12" name="頁尾版面配置區 11">
            <a:extLst>
              <a:ext uri="{FF2B5EF4-FFF2-40B4-BE49-F238E27FC236}">
                <a16:creationId xmlns:a16="http://schemas.microsoft.com/office/drawing/2014/main" id="{DCFC37B6-699B-85F6-25F4-69A90ACF499C}"/>
              </a:ext>
            </a:extLst>
          </p:cNvPr>
          <p:cNvSpPr>
            <a:spLocks noGrp="1"/>
          </p:cNvSpPr>
          <p:nvPr>
            <p:ph type="ftr" sz="quarter" idx="11"/>
          </p:nvPr>
        </p:nvSpPr>
        <p:spPr>
          <a:xfrm>
            <a:off x="4898967" y="6356350"/>
            <a:ext cx="4114800" cy="365125"/>
          </a:xfrm>
        </p:spPr>
        <p:txBody>
          <a:bodyPr>
            <a:normAutofit/>
          </a:bodyPr>
          <a:lstStyle/>
          <a:p>
            <a:pPr algn="l">
              <a:spcAft>
                <a:spcPts val="600"/>
              </a:spcAft>
            </a:pPr>
            <a:r>
              <a:rPr lang="zh-TW" altLang="en-US">
                <a:solidFill>
                  <a:schemeClr val="tx2">
                    <a:lumMod val="50000"/>
                    <a:lumOff val="50000"/>
                  </a:schemeClr>
                </a:solidFill>
              </a:rPr>
              <a:t>創新</a:t>
            </a:r>
            <a:r>
              <a:rPr lang="en-US" altLang="zh-TW">
                <a:solidFill>
                  <a:schemeClr val="tx2">
                    <a:lumMod val="50000"/>
                    <a:lumOff val="50000"/>
                  </a:schemeClr>
                </a:solidFill>
              </a:rPr>
              <a:t>AI</a:t>
            </a:r>
            <a:r>
              <a:rPr lang="zh-TW" altLang="en-US">
                <a:solidFill>
                  <a:schemeClr val="tx2">
                    <a:lumMod val="50000"/>
                    <a:lumOff val="50000"/>
                  </a:schemeClr>
                </a:solidFill>
              </a:rPr>
              <a:t>碩一 </a:t>
            </a:r>
            <a:r>
              <a:rPr lang="en-US" altLang="zh-TW">
                <a:solidFill>
                  <a:schemeClr val="tx2">
                    <a:lumMod val="50000"/>
                    <a:lumOff val="50000"/>
                  </a:schemeClr>
                </a:solidFill>
              </a:rPr>
              <a:t>111C71008 </a:t>
            </a:r>
            <a:r>
              <a:rPr lang="zh-TW" altLang="en-US">
                <a:solidFill>
                  <a:schemeClr val="tx2">
                    <a:lumMod val="50000"/>
                    <a:lumOff val="50000"/>
                  </a:schemeClr>
                </a:solidFill>
              </a:rPr>
              <a:t>何哲平</a:t>
            </a:r>
            <a:endParaRPr lang="en-US">
              <a:solidFill>
                <a:schemeClr val="tx2">
                  <a:lumMod val="50000"/>
                  <a:lumOff val="50000"/>
                </a:schemeClr>
              </a:solidFill>
            </a:endParaRPr>
          </a:p>
        </p:txBody>
      </p:sp>
      <p:sp>
        <p:nvSpPr>
          <p:cNvPr id="11" name="投影片編號版面配置區 10">
            <a:extLst>
              <a:ext uri="{FF2B5EF4-FFF2-40B4-BE49-F238E27FC236}">
                <a16:creationId xmlns:a16="http://schemas.microsoft.com/office/drawing/2014/main" id="{87F6B99B-D8D8-1B1D-78F0-DA3ABF4798A6}"/>
              </a:ext>
            </a:extLst>
          </p:cNvPr>
          <p:cNvSpPr>
            <a:spLocks noGrp="1"/>
          </p:cNvSpPr>
          <p:nvPr>
            <p:ph type="sldNum" sz="quarter" idx="12"/>
          </p:nvPr>
        </p:nvSpPr>
        <p:spPr>
          <a:xfrm>
            <a:off x="9692640" y="6356350"/>
            <a:ext cx="2124456" cy="365125"/>
          </a:xfrm>
        </p:spPr>
        <p:txBody>
          <a:bodyPr>
            <a:normAutofit/>
          </a:bodyPr>
          <a:lstStyle/>
          <a:p>
            <a:pPr>
              <a:spcAft>
                <a:spcPts val="600"/>
              </a:spcAft>
            </a:pPr>
            <a:fld id="{B2DC25EE-239B-4C5F-AAD1-255A7D5F1EE2}" type="slidenum">
              <a:rPr lang="en-US">
                <a:solidFill>
                  <a:schemeClr val="tx2">
                    <a:lumMod val="50000"/>
                    <a:lumOff val="50000"/>
                  </a:schemeClr>
                </a:solidFill>
              </a:rPr>
              <a:pPr>
                <a:spcAft>
                  <a:spcPts val="600"/>
                </a:spcAft>
              </a:pPr>
              <a:t>37</a:t>
            </a:fld>
            <a:endParaRPr lang="en-US">
              <a:solidFill>
                <a:schemeClr val="tx2">
                  <a:lumMod val="50000"/>
                  <a:lumOff val="50000"/>
                </a:schemeClr>
              </a:solidFill>
            </a:endParaRPr>
          </a:p>
        </p:txBody>
      </p:sp>
      <p:sp>
        <p:nvSpPr>
          <p:cNvPr id="7" name="文字方塊 6">
            <a:extLst>
              <a:ext uri="{FF2B5EF4-FFF2-40B4-BE49-F238E27FC236}">
                <a16:creationId xmlns:a16="http://schemas.microsoft.com/office/drawing/2014/main" id="{C81BA232-27A9-35E2-D49D-3782AAAC8BFF}"/>
              </a:ext>
            </a:extLst>
          </p:cNvPr>
          <p:cNvSpPr txBox="1"/>
          <p:nvPr/>
        </p:nvSpPr>
        <p:spPr>
          <a:xfrm>
            <a:off x="4801285" y="3986320"/>
            <a:ext cx="3444634" cy="1938992"/>
          </a:xfrm>
          <a:prstGeom prst="rect">
            <a:avLst/>
          </a:prstGeom>
          <a:noFill/>
        </p:spPr>
        <p:txBody>
          <a:bodyPr wrap="square">
            <a:spAutoFit/>
          </a:bodyPr>
          <a:lstStyle/>
          <a:p>
            <a:pPr marL="0" indent="0">
              <a:buNone/>
            </a:pPr>
            <a:r>
              <a:rPr lang="zh-TW" altLang="en-US" sz="2400" dirty="0">
                <a:latin typeface="微軟正黑體" panose="020B0604030504040204" pitchFamily="34" charset="-120"/>
                <a:ea typeface="微軟正黑體" panose="020B0604030504040204" pitchFamily="34" charset="-120"/>
              </a:rPr>
              <a:t>檢視</a:t>
            </a:r>
            <a:r>
              <a:rPr lang="en-US" altLang="zh-TW" sz="2400" dirty="0">
                <a:latin typeface="微軟正黑體" panose="020B0604030504040204" pitchFamily="34" charset="-120"/>
                <a:ea typeface="微軟正黑體" panose="020B0604030504040204" pitchFamily="34" charset="-120"/>
              </a:rPr>
              <a:t>NG</a:t>
            </a:r>
            <a:r>
              <a:rPr lang="zh-TW" altLang="en-US" sz="2400" dirty="0">
                <a:latin typeface="微軟正黑體" panose="020B0604030504040204" pitchFamily="34" charset="-120"/>
                <a:ea typeface="微軟正黑體" panose="020B0604030504040204" pitchFamily="34" charset="-120"/>
              </a:rPr>
              <a:t>資料</a:t>
            </a:r>
            <a:endParaRPr lang="en-US" altLang="zh-TW" sz="2400"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Precision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85.78%</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Recall</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59.29%</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F1-Score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70.11% </a:t>
            </a:r>
          </a:p>
          <a:p>
            <a:pPr marL="0" indent="0">
              <a:buNone/>
            </a:pPr>
            <a:endParaRPr lang="en-US" altLang="zh-TW" sz="24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F4EB5C95-DAC1-CDEE-D78B-7193AD4146DA}"/>
              </a:ext>
            </a:extLst>
          </p:cNvPr>
          <p:cNvSpPr txBox="1"/>
          <p:nvPr/>
        </p:nvSpPr>
        <p:spPr>
          <a:xfrm>
            <a:off x="8319122" y="3986320"/>
            <a:ext cx="3444634" cy="1938992"/>
          </a:xfrm>
          <a:prstGeom prst="rect">
            <a:avLst/>
          </a:prstGeom>
          <a:noFill/>
        </p:spPr>
        <p:txBody>
          <a:bodyPr wrap="square">
            <a:spAutoFit/>
          </a:bodyPr>
          <a:lstStyle/>
          <a:p>
            <a:pPr marL="0" indent="0">
              <a:buNone/>
            </a:pPr>
            <a:r>
              <a:rPr lang="zh-TW" altLang="en-US" sz="2400" dirty="0">
                <a:latin typeface="微軟正黑體" panose="020B0604030504040204" pitchFamily="34" charset="-120"/>
                <a:ea typeface="微軟正黑體" panose="020B0604030504040204" pitchFamily="34" charset="-120"/>
              </a:rPr>
              <a:t>檢視</a:t>
            </a:r>
            <a:r>
              <a:rPr lang="en-US" altLang="zh-TW" sz="2400" dirty="0">
                <a:latin typeface="微軟正黑體" panose="020B0604030504040204" pitchFamily="34" charset="-120"/>
                <a:ea typeface="微軟正黑體" panose="020B0604030504040204" pitchFamily="34" charset="-120"/>
              </a:rPr>
              <a:t>OK</a:t>
            </a:r>
            <a:r>
              <a:rPr lang="zh-TW" altLang="en-US" sz="2400" dirty="0">
                <a:latin typeface="微軟正黑體" panose="020B0604030504040204" pitchFamily="34" charset="-120"/>
                <a:ea typeface="微軟正黑體" panose="020B0604030504040204" pitchFamily="34" charset="-120"/>
              </a:rPr>
              <a:t>資料</a:t>
            </a:r>
            <a:endParaRPr lang="en-US" altLang="zh-TW" sz="2400"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Precision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81.48%</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Recall</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94.8%</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F1-Score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87.63% </a:t>
            </a:r>
          </a:p>
          <a:p>
            <a:pPr marL="0" indent="0">
              <a:buNone/>
            </a:pPr>
            <a:endParaRPr lang="en-US" altLang="zh-TW" sz="2400" dirty="0">
              <a:latin typeface="微軟正黑體" panose="020B0604030504040204" pitchFamily="34" charset="-120"/>
              <a:ea typeface="微軟正黑體" panose="020B0604030504040204" pitchFamily="34" charset="-120"/>
            </a:endParaRPr>
          </a:p>
        </p:txBody>
      </p:sp>
      <p:graphicFrame>
        <p:nvGraphicFramePr>
          <p:cNvPr id="8" name="表格 7">
            <a:extLst>
              <a:ext uri="{FF2B5EF4-FFF2-40B4-BE49-F238E27FC236}">
                <a16:creationId xmlns:a16="http://schemas.microsoft.com/office/drawing/2014/main" id="{75D7ECD8-CE77-CE4D-E8D4-CE367F982CA8}"/>
              </a:ext>
            </a:extLst>
          </p:cNvPr>
          <p:cNvGraphicFramePr>
            <a:graphicFrameLocks noGrp="1"/>
          </p:cNvGraphicFramePr>
          <p:nvPr>
            <p:extLst>
              <p:ext uri="{D42A27DB-BD31-4B8C-83A1-F6EECF244321}">
                <p14:modId xmlns:p14="http://schemas.microsoft.com/office/powerpoint/2010/main" val="3958028518"/>
              </p:ext>
            </p:extLst>
          </p:nvPr>
        </p:nvGraphicFramePr>
        <p:xfrm>
          <a:off x="4801285" y="1329620"/>
          <a:ext cx="6921943" cy="2227720"/>
        </p:xfrm>
        <a:graphic>
          <a:graphicData uri="http://schemas.openxmlformats.org/drawingml/2006/table">
            <a:tbl>
              <a:tblPr firstRow="1" bandRow="1"/>
              <a:tblGrid>
                <a:gridCol w="505171">
                  <a:extLst>
                    <a:ext uri="{9D8B030D-6E8A-4147-A177-3AD203B41FA5}">
                      <a16:colId xmlns:a16="http://schemas.microsoft.com/office/drawing/2014/main" val="910777063"/>
                    </a:ext>
                  </a:extLst>
                </a:gridCol>
                <a:gridCol w="1664578">
                  <a:extLst>
                    <a:ext uri="{9D8B030D-6E8A-4147-A177-3AD203B41FA5}">
                      <a16:colId xmlns:a16="http://schemas.microsoft.com/office/drawing/2014/main" val="64588414"/>
                    </a:ext>
                  </a:extLst>
                </a:gridCol>
                <a:gridCol w="1925101">
                  <a:extLst>
                    <a:ext uri="{9D8B030D-6E8A-4147-A177-3AD203B41FA5}">
                      <a16:colId xmlns:a16="http://schemas.microsoft.com/office/drawing/2014/main" val="3438924906"/>
                    </a:ext>
                  </a:extLst>
                </a:gridCol>
                <a:gridCol w="1887144">
                  <a:extLst>
                    <a:ext uri="{9D8B030D-6E8A-4147-A177-3AD203B41FA5}">
                      <a16:colId xmlns:a16="http://schemas.microsoft.com/office/drawing/2014/main" val="2395940529"/>
                    </a:ext>
                  </a:extLst>
                </a:gridCol>
                <a:gridCol w="939949">
                  <a:extLst>
                    <a:ext uri="{9D8B030D-6E8A-4147-A177-3AD203B41FA5}">
                      <a16:colId xmlns:a16="http://schemas.microsoft.com/office/drawing/2014/main" val="4071409549"/>
                    </a:ext>
                  </a:extLst>
                </a:gridCol>
              </a:tblGrid>
              <a:tr h="445544">
                <a:tc>
                  <a:txBody>
                    <a:bodyPr/>
                    <a:lstStyle/>
                    <a:p>
                      <a:pPr algn="l" fontAlgn="ctr"/>
                      <a:endParaRPr lang="zh-TW" altLang="en-US" sz="2600" b="0" i="0" u="none" strike="noStrike">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endPar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預測值</a:t>
                      </a:r>
                    </a:p>
                  </a:txBody>
                  <a:tcPr marL="8281" marR="8281" marT="8281"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46087447"/>
                  </a:ext>
                </a:extLst>
              </a:tr>
              <a:tr h="445544">
                <a:tc>
                  <a:txBody>
                    <a:bodyPr/>
                    <a:lstStyle/>
                    <a:p>
                      <a:pPr algn="l" fontAlgn="ctr"/>
                      <a:endPar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zh-TW" altLang="en-US" sz="26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Predict_NG</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Predict_OK</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a:solidFill>
                            <a:srgbClr val="000000"/>
                          </a:solidFill>
                          <a:effectLst/>
                          <a:latin typeface="微軟正黑體" panose="020B0604030504040204" pitchFamily="34" charset="-120"/>
                          <a:ea typeface="微軟正黑體" panose="020B0604030504040204" pitchFamily="34" charset="-120"/>
                        </a:rPr>
                        <a:t>Sum</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084791"/>
                  </a:ext>
                </a:extLst>
              </a:tr>
              <a:tr h="445544">
                <a:tc rowSpan="3">
                  <a:txBody>
                    <a:bodyPr/>
                    <a:lstStyle/>
                    <a:p>
                      <a:pPr algn="ctr" fontAlgn="ct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實</a:t>
                      </a:r>
                      <a:b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際</a:t>
                      </a:r>
                      <a:b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值</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Label_NG</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a:solidFill>
                            <a:srgbClr val="000000"/>
                          </a:solidFill>
                          <a:effectLst/>
                          <a:latin typeface="微軟正黑體" panose="020B0604030504040204" pitchFamily="34" charset="-120"/>
                          <a:ea typeface="微軟正黑體" panose="020B0604030504040204" pitchFamily="34" charset="-120"/>
                        </a:rPr>
                        <a:t>1146</a:t>
                      </a:r>
                      <a:endPar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787</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1933</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477570"/>
                  </a:ext>
                </a:extLst>
              </a:tr>
              <a:tr h="445544">
                <a:tc vMerge="1">
                  <a:txBody>
                    <a:bodyPr/>
                    <a:lstStyle/>
                    <a:p>
                      <a:endParaRPr lang="zh-TW" altLang="en-US"/>
                    </a:p>
                  </a:txBody>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Label_OK</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190</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3462</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3652</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210897"/>
                  </a:ext>
                </a:extLst>
              </a:tr>
              <a:tr h="445544">
                <a:tc vMerge="1">
                  <a:txBody>
                    <a:bodyPr/>
                    <a:lstStyle/>
                    <a:p>
                      <a:endParaRPr lang="zh-TW" altLang="en-US"/>
                    </a:p>
                  </a:txBody>
                  <a:tcPr/>
                </a:tc>
                <a:tc>
                  <a:txBody>
                    <a:bodyPr/>
                    <a:lstStyle/>
                    <a:p>
                      <a:pPr algn="l" fontAlgn="ctr"/>
                      <a:r>
                        <a:rPr lang="en-US" sz="2600" b="0" i="0"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1336</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4249</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5585</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79145"/>
                  </a:ext>
                </a:extLst>
              </a:tr>
            </a:tbl>
          </a:graphicData>
        </a:graphic>
      </p:graphicFrame>
    </p:spTree>
    <p:extLst>
      <p:ext uri="{BB962C8B-B14F-4D97-AF65-F5344CB8AC3E}">
        <p14:creationId xmlns:p14="http://schemas.microsoft.com/office/powerpoint/2010/main" val="1434953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8">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371093" y="1161288"/>
            <a:ext cx="4636335" cy="1124712"/>
          </a:xfrm>
        </p:spPr>
        <p:txBody>
          <a:bodyPr anchor="b">
            <a:noAutofit/>
          </a:bodyPr>
          <a:lstStyle/>
          <a:p>
            <a:r>
              <a:rPr lang="zh-TW" altLang="en-US" sz="3800" dirty="0">
                <a:ea typeface="微軟正黑體" panose="020B0604030504040204" pitchFamily="34" charset="-120"/>
              </a:rPr>
              <a:t>模型成果：</a:t>
            </a:r>
            <a:br>
              <a:rPr lang="en-US" altLang="zh-TW" sz="3800" dirty="0">
                <a:ea typeface="微軟正黑體" panose="020B0604030504040204" pitchFamily="34" charset="-120"/>
              </a:rPr>
            </a:br>
            <a:r>
              <a:rPr lang="en-US" altLang="zh-TW" sz="3800" dirty="0">
                <a:ea typeface="微軟正黑體" panose="020B0604030504040204" pitchFamily="34" charset="-120"/>
              </a:rPr>
              <a:t>All</a:t>
            </a:r>
            <a:r>
              <a:rPr lang="zh-TW" altLang="en-US" sz="3800" dirty="0">
                <a:ea typeface="微軟正黑體" panose="020B0604030504040204" pitchFamily="34" charset="-120"/>
              </a:rPr>
              <a:t>所有</a:t>
            </a:r>
            <a:r>
              <a:rPr lang="zh-TW" altLang="en-US" sz="3800" dirty="0">
                <a:latin typeface="微軟正黑體" panose="020B0604030504040204" pitchFamily="34" charset="-120"/>
                <a:ea typeface="微軟正黑體" panose="020B0604030504040204" pitchFamily="34" charset="-120"/>
              </a:rPr>
              <a:t>資料</a:t>
            </a:r>
          </a:p>
        </p:txBody>
      </p:sp>
      <p:sp>
        <p:nvSpPr>
          <p:cNvPr id="15"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371093" y="2718054"/>
            <a:ext cx="4148639" cy="3207258"/>
          </a:xfrm>
        </p:spPr>
        <p:txBody>
          <a:bodyPr anchor="t">
            <a:normAutofit/>
          </a:bodyPr>
          <a:lstStyle/>
          <a:p>
            <a:r>
              <a:rPr lang="en-US" altLang="zh-TW" dirty="0">
                <a:ea typeface="微軟正黑體" panose="020B0604030504040204" pitchFamily="34" charset="-120"/>
              </a:rPr>
              <a:t>CV</a:t>
            </a:r>
            <a:r>
              <a:rPr lang="zh-TW" altLang="en-US" dirty="0">
                <a:ea typeface="微軟正黑體" panose="020B0604030504040204" pitchFamily="34" charset="-120"/>
              </a:rPr>
              <a:t>交叉驗證：</a:t>
            </a:r>
            <a:r>
              <a:rPr lang="en-US" altLang="zh-TW" dirty="0">
                <a:ea typeface="微軟正黑體" panose="020B0604030504040204" pitchFamily="34" charset="-120"/>
              </a:rPr>
              <a:t>81.95%</a:t>
            </a:r>
            <a:br>
              <a:rPr lang="en-US" altLang="zh-TW" dirty="0">
                <a:ea typeface="微軟正黑體" panose="020B0604030504040204" pitchFamily="34" charset="-120"/>
              </a:rPr>
            </a:br>
            <a:r>
              <a:rPr lang="zh-TW" altLang="en-US" dirty="0">
                <a:ea typeface="微軟正黑體" panose="020B0604030504040204" pitchFamily="34" charset="-120"/>
              </a:rPr>
              <a:t>（</a:t>
            </a:r>
            <a:r>
              <a:rPr lang="en-US" altLang="zh-TW" dirty="0">
                <a:ea typeface="微軟正黑體" panose="020B0604030504040204" pitchFamily="34" charset="-120"/>
              </a:rPr>
              <a:t>CV=483</a:t>
            </a:r>
            <a:r>
              <a:rPr lang="zh-TW" altLang="en-US" dirty="0">
                <a:ea typeface="微軟正黑體" panose="020B0604030504040204" pitchFamily="34" charset="-120"/>
              </a:rPr>
              <a:t>）</a:t>
            </a:r>
            <a:endParaRPr lang="en-US" altLang="zh-TW" dirty="0">
              <a:ea typeface="微軟正黑體" panose="020B0604030504040204" pitchFamily="34" charset="-120"/>
            </a:endParaRPr>
          </a:p>
          <a:p>
            <a:r>
              <a:rPr lang="en-US" altLang="zh-TW" dirty="0">
                <a:ea typeface="微軟正黑體" panose="020B0604030504040204" pitchFamily="34" charset="-120"/>
              </a:rPr>
              <a:t>Accuracy</a:t>
            </a:r>
            <a:r>
              <a:rPr lang="zh-TW" altLang="en-US" dirty="0">
                <a:ea typeface="微軟正黑體" panose="020B0604030504040204" pitchFamily="34" charset="-120"/>
              </a:rPr>
              <a:t>：</a:t>
            </a:r>
            <a:r>
              <a:rPr lang="en-US" altLang="zh-TW" dirty="0">
                <a:ea typeface="微軟正黑體" panose="020B0604030504040204" pitchFamily="34" charset="-120"/>
              </a:rPr>
              <a:t>82.53%</a:t>
            </a:r>
          </a:p>
          <a:p>
            <a:r>
              <a:rPr lang="zh-TW" altLang="en-US" dirty="0">
                <a:latin typeface="微軟正黑體" panose="020B0604030504040204" pitchFamily="34" charset="-120"/>
                <a:ea typeface="微軟正黑體" panose="020B0604030504040204" pitchFamily="34" charset="-120"/>
              </a:rPr>
              <a:t>答對</a:t>
            </a:r>
            <a:r>
              <a:rPr lang="en-US" altLang="zh-TW" dirty="0">
                <a:latin typeface="微軟正黑體" panose="020B0604030504040204" pitchFamily="34" charset="-120"/>
                <a:ea typeface="微軟正黑體" panose="020B0604030504040204" pitchFamily="34" charset="-120"/>
              </a:rPr>
              <a:t>5762</a:t>
            </a:r>
            <a:r>
              <a:rPr lang="zh-TW" altLang="en-US" dirty="0">
                <a:latin typeface="微軟正黑體" panose="020B0604030504040204" pitchFamily="34" charset="-120"/>
                <a:ea typeface="微軟正黑體" panose="020B0604030504040204" pitchFamily="34" charset="-120"/>
              </a:rPr>
              <a:t>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答錯</a:t>
            </a:r>
            <a:r>
              <a:rPr lang="en-US" altLang="zh-TW" dirty="0">
                <a:latin typeface="微軟正黑體" panose="020B0604030504040204" pitchFamily="34" charset="-120"/>
                <a:ea typeface="微軟正黑體" panose="020B0604030504040204" pitchFamily="34" charset="-120"/>
              </a:rPr>
              <a:t>1220</a:t>
            </a:r>
            <a:r>
              <a:rPr lang="zh-TW" altLang="en-US" dirty="0">
                <a:latin typeface="微軟正黑體" panose="020B0604030504040204" pitchFamily="34" charset="-120"/>
                <a:ea typeface="微軟正黑體" panose="020B0604030504040204" pitchFamily="34" charset="-120"/>
              </a:rPr>
              <a:t>個</a:t>
            </a:r>
            <a:endParaRPr lang="en-US" altLang="zh-TW" dirty="0">
              <a:latin typeface="微軟正黑體" panose="020B0604030504040204" pitchFamily="34" charset="-120"/>
              <a:ea typeface="微軟正黑體" panose="020B0604030504040204" pitchFamily="34" charset="-120"/>
            </a:endParaRPr>
          </a:p>
        </p:txBody>
      </p:sp>
      <p:sp>
        <p:nvSpPr>
          <p:cNvPr id="12" name="頁尾版面配置區 11">
            <a:extLst>
              <a:ext uri="{FF2B5EF4-FFF2-40B4-BE49-F238E27FC236}">
                <a16:creationId xmlns:a16="http://schemas.microsoft.com/office/drawing/2014/main" id="{DCFC37B6-699B-85F6-25F4-69A90ACF499C}"/>
              </a:ext>
            </a:extLst>
          </p:cNvPr>
          <p:cNvSpPr>
            <a:spLocks noGrp="1"/>
          </p:cNvSpPr>
          <p:nvPr>
            <p:ph type="ftr" sz="quarter" idx="11"/>
          </p:nvPr>
        </p:nvSpPr>
        <p:spPr>
          <a:xfrm>
            <a:off x="4898967" y="6356350"/>
            <a:ext cx="4114800" cy="365125"/>
          </a:xfrm>
        </p:spPr>
        <p:txBody>
          <a:bodyPr>
            <a:normAutofit/>
          </a:bodyPr>
          <a:lstStyle/>
          <a:p>
            <a:pPr algn="l">
              <a:spcAft>
                <a:spcPts val="600"/>
              </a:spcAft>
            </a:pPr>
            <a:r>
              <a:rPr lang="zh-TW" altLang="en-US">
                <a:solidFill>
                  <a:schemeClr val="tx2">
                    <a:lumMod val="50000"/>
                    <a:lumOff val="50000"/>
                  </a:schemeClr>
                </a:solidFill>
              </a:rPr>
              <a:t>創新</a:t>
            </a:r>
            <a:r>
              <a:rPr lang="en-US" altLang="zh-TW">
                <a:solidFill>
                  <a:schemeClr val="tx2">
                    <a:lumMod val="50000"/>
                    <a:lumOff val="50000"/>
                  </a:schemeClr>
                </a:solidFill>
              </a:rPr>
              <a:t>AI</a:t>
            </a:r>
            <a:r>
              <a:rPr lang="zh-TW" altLang="en-US">
                <a:solidFill>
                  <a:schemeClr val="tx2">
                    <a:lumMod val="50000"/>
                    <a:lumOff val="50000"/>
                  </a:schemeClr>
                </a:solidFill>
              </a:rPr>
              <a:t>碩一 </a:t>
            </a:r>
            <a:r>
              <a:rPr lang="en-US" altLang="zh-TW">
                <a:solidFill>
                  <a:schemeClr val="tx2">
                    <a:lumMod val="50000"/>
                    <a:lumOff val="50000"/>
                  </a:schemeClr>
                </a:solidFill>
              </a:rPr>
              <a:t>111C71008 </a:t>
            </a:r>
            <a:r>
              <a:rPr lang="zh-TW" altLang="en-US">
                <a:solidFill>
                  <a:schemeClr val="tx2">
                    <a:lumMod val="50000"/>
                    <a:lumOff val="50000"/>
                  </a:schemeClr>
                </a:solidFill>
              </a:rPr>
              <a:t>何哲平</a:t>
            </a:r>
            <a:endParaRPr lang="en-US">
              <a:solidFill>
                <a:schemeClr val="tx2">
                  <a:lumMod val="50000"/>
                  <a:lumOff val="50000"/>
                </a:schemeClr>
              </a:solidFill>
            </a:endParaRPr>
          </a:p>
        </p:txBody>
      </p:sp>
      <p:sp>
        <p:nvSpPr>
          <p:cNvPr id="11" name="投影片編號版面配置區 10">
            <a:extLst>
              <a:ext uri="{FF2B5EF4-FFF2-40B4-BE49-F238E27FC236}">
                <a16:creationId xmlns:a16="http://schemas.microsoft.com/office/drawing/2014/main" id="{87F6B99B-D8D8-1B1D-78F0-DA3ABF4798A6}"/>
              </a:ext>
            </a:extLst>
          </p:cNvPr>
          <p:cNvSpPr>
            <a:spLocks noGrp="1"/>
          </p:cNvSpPr>
          <p:nvPr>
            <p:ph type="sldNum" sz="quarter" idx="12"/>
          </p:nvPr>
        </p:nvSpPr>
        <p:spPr>
          <a:xfrm>
            <a:off x="9692640" y="6356350"/>
            <a:ext cx="2124456" cy="365125"/>
          </a:xfrm>
        </p:spPr>
        <p:txBody>
          <a:bodyPr>
            <a:normAutofit/>
          </a:bodyPr>
          <a:lstStyle/>
          <a:p>
            <a:pPr>
              <a:spcAft>
                <a:spcPts val="600"/>
              </a:spcAft>
            </a:pPr>
            <a:fld id="{B2DC25EE-239B-4C5F-AAD1-255A7D5F1EE2}" type="slidenum">
              <a:rPr lang="en-US">
                <a:solidFill>
                  <a:schemeClr val="tx2">
                    <a:lumMod val="50000"/>
                    <a:lumOff val="50000"/>
                  </a:schemeClr>
                </a:solidFill>
              </a:rPr>
              <a:pPr>
                <a:spcAft>
                  <a:spcPts val="600"/>
                </a:spcAft>
              </a:pPr>
              <a:t>38</a:t>
            </a:fld>
            <a:endParaRPr lang="en-US">
              <a:solidFill>
                <a:schemeClr val="tx2">
                  <a:lumMod val="50000"/>
                  <a:lumOff val="50000"/>
                </a:schemeClr>
              </a:solidFill>
            </a:endParaRPr>
          </a:p>
        </p:txBody>
      </p:sp>
      <p:sp>
        <p:nvSpPr>
          <p:cNvPr id="7" name="文字方塊 6">
            <a:extLst>
              <a:ext uri="{FF2B5EF4-FFF2-40B4-BE49-F238E27FC236}">
                <a16:creationId xmlns:a16="http://schemas.microsoft.com/office/drawing/2014/main" id="{C81BA232-27A9-35E2-D49D-3782AAAC8BFF}"/>
              </a:ext>
            </a:extLst>
          </p:cNvPr>
          <p:cNvSpPr txBox="1"/>
          <p:nvPr/>
        </p:nvSpPr>
        <p:spPr>
          <a:xfrm>
            <a:off x="4801285" y="3986320"/>
            <a:ext cx="3444634" cy="1938992"/>
          </a:xfrm>
          <a:prstGeom prst="rect">
            <a:avLst/>
          </a:prstGeom>
          <a:noFill/>
        </p:spPr>
        <p:txBody>
          <a:bodyPr wrap="square">
            <a:spAutoFit/>
          </a:bodyPr>
          <a:lstStyle/>
          <a:p>
            <a:pPr marL="0" indent="0">
              <a:buNone/>
            </a:pPr>
            <a:r>
              <a:rPr lang="zh-TW" altLang="en-US" sz="2400" dirty="0">
                <a:latin typeface="微軟正黑體" panose="020B0604030504040204" pitchFamily="34" charset="-120"/>
                <a:ea typeface="微軟正黑體" panose="020B0604030504040204" pitchFamily="34" charset="-120"/>
              </a:rPr>
              <a:t>檢視</a:t>
            </a:r>
            <a:r>
              <a:rPr lang="en-US" altLang="zh-TW" sz="2400" dirty="0">
                <a:latin typeface="微軟正黑體" panose="020B0604030504040204" pitchFamily="34" charset="-120"/>
                <a:ea typeface="微軟正黑體" panose="020B0604030504040204" pitchFamily="34" charset="-120"/>
              </a:rPr>
              <a:t>NG</a:t>
            </a:r>
            <a:r>
              <a:rPr lang="zh-TW" altLang="en-US" sz="2400" dirty="0">
                <a:latin typeface="微軟正黑體" panose="020B0604030504040204" pitchFamily="34" charset="-120"/>
                <a:ea typeface="微軟正黑體" panose="020B0604030504040204" pitchFamily="34" charset="-120"/>
              </a:rPr>
              <a:t>資料</a:t>
            </a:r>
            <a:endParaRPr lang="en-US" altLang="zh-TW" sz="2400"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Precision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85.52%</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Recall</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59.62%</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F1-Score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70.26% </a:t>
            </a:r>
          </a:p>
          <a:p>
            <a:pPr marL="0" indent="0">
              <a:buNone/>
            </a:pPr>
            <a:endParaRPr lang="en-US" altLang="zh-TW" sz="24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F4EB5C95-DAC1-CDEE-D78B-7193AD4146DA}"/>
              </a:ext>
            </a:extLst>
          </p:cNvPr>
          <p:cNvSpPr txBox="1"/>
          <p:nvPr/>
        </p:nvSpPr>
        <p:spPr>
          <a:xfrm>
            <a:off x="8319122" y="3986320"/>
            <a:ext cx="3444634" cy="1938992"/>
          </a:xfrm>
          <a:prstGeom prst="rect">
            <a:avLst/>
          </a:prstGeom>
          <a:noFill/>
        </p:spPr>
        <p:txBody>
          <a:bodyPr wrap="square">
            <a:spAutoFit/>
          </a:bodyPr>
          <a:lstStyle/>
          <a:p>
            <a:pPr marL="0" indent="0">
              <a:buNone/>
            </a:pPr>
            <a:r>
              <a:rPr lang="zh-TW" altLang="en-US" sz="2400" dirty="0">
                <a:latin typeface="微軟正黑體" panose="020B0604030504040204" pitchFamily="34" charset="-120"/>
                <a:ea typeface="微軟正黑體" panose="020B0604030504040204" pitchFamily="34" charset="-120"/>
              </a:rPr>
              <a:t>檢視</a:t>
            </a:r>
            <a:r>
              <a:rPr lang="en-US" altLang="zh-TW" sz="2400" dirty="0">
                <a:latin typeface="微軟正黑體" panose="020B0604030504040204" pitchFamily="34" charset="-120"/>
                <a:ea typeface="微軟正黑體" panose="020B0604030504040204" pitchFamily="34" charset="-120"/>
              </a:rPr>
              <a:t>OK</a:t>
            </a:r>
            <a:r>
              <a:rPr lang="zh-TW" altLang="en-US" sz="2400" dirty="0">
                <a:latin typeface="微軟正黑體" panose="020B0604030504040204" pitchFamily="34" charset="-120"/>
                <a:ea typeface="微軟正黑體" panose="020B0604030504040204" pitchFamily="34" charset="-120"/>
              </a:rPr>
              <a:t>資料</a:t>
            </a:r>
            <a:endParaRPr lang="en-US" altLang="zh-TW" sz="2400"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Precision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81.57%</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Recall</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94.65%</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F1-Score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87.63% </a:t>
            </a:r>
          </a:p>
          <a:p>
            <a:pPr marL="0" indent="0">
              <a:buNone/>
            </a:pPr>
            <a:endParaRPr lang="en-US" altLang="zh-TW" sz="2400" dirty="0">
              <a:latin typeface="微軟正黑體" panose="020B0604030504040204" pitchFamily="34" charset="-120"/>
              <a:ea typeface="微軟正黑體" panose="020B0604030504040204" pitchFamily="34" charset="-120"/>
            </a:endParaRPr>
          </a:p>
        </p:txBody>
      </p:sp>
      <p:graphicFrame>
        <p:nvGraphicFramePr>
          <p:cNvPr id="8" name="表格 7">
            <a:extLst>
              <a:ext uri="{FF2B5EF4-FFF2-40B4-BE49-F238E27FC236}">
                <a16:creationId xmlns:a16="http://schemas.microsoft.com/office/drawing/2014/main" id="{75D7ECD8-CE77-CE4D-E8D4-CE367F982CA8}"/>
              </a:ext>
            </a:extLst>
          </p:cNvPr>
          <p:cNvGraphicFramePr>
            <a:graphicFrameLocks noGrp="1"/>
          </p:cNvGraphicFramePr>
          <p:nvPr>
            <p:extLst>
              <p:ext uri="{D42A27DB-BD31-4B8C-83A1-F6EECF244321}">
                <p14:modId xmlns:p14="http://schemas.microsoft.com/office/powerpoint/2010/main" val="4059709903"/>
              </p:ext>
            </p:extLst>
          </p:nvPr>
        </p:nvGraphicFramePr>
        <p:xfrm>
          <a:off x="4801285" y="1329620"/>
          <a:ext cx="6921943" cy="2227720"/>
        </p:xfrm>
        <a:graphic>
          <a:graphicData uri="http://schemas.openxmlformats.org/drawingml/2006/table">
            <a:tbl>
              <a:tblPr firstRow="1" bandRow="1"/>
              <a:tblGrid>
                <a:gridCol w="505171">
                  <a:extLst>
                    <a:ext uri="{9D8B030D-6E8A-4147-A177-3AD203B41FA5}">
                      <a16:colId xmlns:a16="http://schemas.microsoft.com/office/drawing/2014/main" val="910777063"/>
                    </a:ext>
                  </a:extLst>
                </a:gridCol>
                <a:gridCol w="1664578">
                  <a:extLst>
                    <a:ext uri="{9D8B030D-6E8A-4147-A177-3AD203B41FA5}">
                      <a16:colId xmlns:a16="http://schemas.microsoft.com/office/drawing/2014/main" val="64588414"/>
                    </a:ext>
                  </a:extLst>
                </a:gridCol>
                <a:gridCol w="1925101">
                  <a:extLst>
                    <a:ext uri="{9D8B030D-6E8A-4147-A177-3AD203B41FA5}">
                      <a16:colId xmlns:a16="http://schemas.microsoft.com/office/drawing/2014/main" val="3438924906"/>
                    </a:ext>
                  </a:extLst>
                </a:gridCol>
                <a:gridCol w="1887144">
                  <a:extLst>
                    <a:ext uri="{9D8B030D-6E8A-4147-A177-3AD203B41FA5}">
                      <a16:colId xmlns:a16="http://schemas.microsoft.com/office/drawing/2014/main" val="2395940529"/>
                    </a:ext>
                  </a:extLst>
                </a:gridCol>
                <a:gridCol w="939949">
                  <a:extLst>
                    <a:ext uri="{9D8B030D-6E8A-4147-A177-3AD203B41FA5}">
                      <a16:colId xmlns:a16="http://schemas.microsoft.com/office/drawing/2014/main" val="4071409549"/>
                    </a:ext>
                  </a:extLst>
                </a:gridCol>
              </a:tblGrid>
              <a:tr h="445544">
                <a:tc>
                  <a:txBody>
                    <a:bodyPr/>
                    <a:lstStyle/>
                    <a:p>
                      <a:pPr algn="l" fontAlgn="ctr"/>
                      <a:endParaRPr lang="zh-TW" altLang="en-US" sz="2600" b="0" i="0" u="none" strike="noStrike">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endPar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預測值</a:t>
                      </a:r>
                    </a:p>
                  </a:txBody>
                  <a:tcPr marL="8281" marR="8281" marT="8281"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46087447"/>
                  </a:ext>
                </a:extLst>
              </a:tr>
              <a:tr h="445544">
                <a:tc>
                  <a:txBody>
                    <a:bodyPr/>
                    <a:lstStyle/>
                    <a:p>
                      <a:pPr algn="l" fontAlgn="ctr"/>
                      <a:endPar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zh-TW" altLang="en-US" sz="26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Predict_NG</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Predict_OK</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a:solidFill>
                            <a:srgbClr val="000000"/>
                          </a:solidFill>
                          <a:effectLst/>
                          <a:latin typeface="微軟正黑體" panose="020B0604030504040204" pitchFamily="34" charset="-120"/>
                          <a:ea typeface="微軟正黑體" panose="020B0604030504040204" pitchFamily="34" charset="-120"/>
                        </a:rPr>
                        <a:t>Sum</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084791"/>
                  </a:ext>
                </a:extLst>
              </a:tr>
              <a:tr h="445544">
                <a:tc rowSpan="3">
                  <a:txBody>
                    <a:bodyPr/>
                    <a:lstStyle/>
                    <a:p>
                      <a:pPr algn="ctr" fontAlgn="ct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實</a:t>
                      </a:r>
                      <a:b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際</a:t>
                      </a:r>
                      <a:b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值</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Label_NG</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1441</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 976</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2417</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477570"/>
                  </a:ext>
                </a:extLst>
              </a:tr>
              <a:tr h="445544">
                <a:tc vMerge="1">
                  <a:txBody>
                    <a:bodyPr/>
                    <a:lstStyle/>
                    <a:p>
                      <a:endParaRPr lang="zh-TW" altLang="en-US"/>
                    </a:p>
                  </a:txBody>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Label_OK</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 244</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 4321</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4565</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210897"/>
                  </a:ext>
                </a:extLst>
              </a:tr>
              <a:tr h="445544">
                <a:tc vMerge="1">
                  <a:txBody>
                    <a:bodyPr/>
                    <a:lstStyle/>
                    <a:p>
                      <a:endParaRPr lang="zh-TW" altLang="en-US"/>
                    </a:p>
                  </a:txBody>
                  <a:tcPr/>
                </a:tc>
                <a:tc>
                  <a:txBody>
                    <a:bodyPr/>
                    <a:lstStyle/>
                    <a:p>
                      <a:pPr algn="l" fontAlgn="ctr"/>
                      <a:r>
                        <a:rPr lang="en-US" sz="2600" b="0" i="0"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1685</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 5297</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6982</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79145"/>
                  </a:ext>
                </a:extLst>
              </a:tr>
            </a:tbl>
          </a:graphicData>
        </a:graphic>
      </p:graphicFrame>
    </p:spTree>
    <p:extLst>
      <p:ext uri="{BB962C8B-B14F-4D97-AF65-F5344CB8AC3E}">
        <p14:creationId xmlns:p14="http://schemas.microsoft.com/office/powerpoint/2010/main" val="668726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6" name="Rectangle 108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8" name="Rectangle 108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90" name="Rectangle 1089">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圖片 9" descr="一張含有 文字, 螢幕擷取畫面, 字型, 數字 的圖片&#10;&#10;自動產生的描述">
            <a:extLst>
              <a:ext uri="{FF2B5EF4-FFF2-40B4-BE49-F238E27FC236}">
                <a16:creationId xmlns:a16="http://schemas.microsoft.com/office/drawing/2014/main" id="{22208483-0B8B-9856-83E4-FDD3C7575333}"/>
              </a:ext>
            </a:extLst>
          </p:cNvPr>
          <p:cNvPicPr>
            <a:picLocks noChangeAspect="1"/>
          </p:cNvPicPr>
          <p:nvPr/>
        </p:nvPicPr>
        <p:blipFill rotWithShape="1">
          <a:blip r:embed="rId3"/>
          <a:srcRect r="628" b="1"/>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026" name="Picture 2" descr="Support Vector Machines (SVM) | LearnOpenCV #">
            <a:extLst>
              <a:ext uri="{FF2B5EF4-FFF2-40B4-BE49-F238E27FC236}">
                <a16:creationId xmlns:a16="http://schemas.microsoft.com/office/drawing/2014/main" id="{65803AC7-69C6-F6E2-D9EC-08359B448A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24" r="-2" b="8484"/>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092" name="Freeform: Shape 1091">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94" name="Freeform: Shape 1093">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438912" y="1524659"/>
            <a:ext cx="5019074" cy="2774088"/>
          </a:xfrm>
        </p:spPr>
        <p:txBody>
          <a:bodyPr vert="horz" lIns="91440" tIns="45720" rIns="91440" bIns="45720" rtlCol="0" anchor="ctr">
            <a:normAutofit/>
          </a:bodyPr>
          <a:lstStyle/>
          <a:p>
            <a:r>
              <a:rPr lang="zh-TW" altLang="en-US" sz="5400" dirty="0">
                <a:ea typeface="微軟正黑體" panose="020B0604030504040204" pitchFamily="34" charset="-120"/>
              </a:rPr>
              <a:t>比較</a:t>
            </a:r>
            <a:r>
              <a:rPr lang="en-US" altLang="zh-TW" sz="5400" dirty="0">
                <a:ea typeface="微軟正黑體" panose="020B0604030504040204" pitchFamily="34" charset="-120"/>
              </a:rPr>
              <a:t>SVM</a:t>
            </a:r>
            <a:r>
              <a:rPr lang="zh-TW" altLang="en-US" sz="5400" dirty="0">
                <a:ea typeface="微軟正黑體" panose="020B0604030504040204" pitchFamily="34" charset="-120"/>
              </a:rPr>
              <a:t>模型</a:t>
            </a:r>
          </a:p>
        </p:txBody>
      </p:sp>
      <p:sp>
        <p:nvSpPr>
          <p:cNvPr id="1096" name="Rectangle 1095">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8" name="Rectangle 1097">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頁尾版面配置區 4">
            <a:extLst>
              <a:ext uri="{FF2B5EF4-FFF2-40B4-BE49-F238E27FC236}">
                <a16:creationId xmlns:a16="http://schemas.microsoft.com/office/drawing/2014/main" id="{4A2F3F5F-2202-7AE4-848F-C9B9390358D8}"/>
              </a:ext>
            </a:extLst>
          </p:cNvPr>
          <p:cNvSpPr>
            <a:spLocks noGrp="1"/>
          </p:cNvSpPr>
          <p:nvPr>
            <p:ph type="ftr" sz="quarter" idx="11"/>
          </p:nvPr>
        </p:nvSpPr>
        <p:spPr>
          <a:xfrm>
            <a:off x="5925312" y="6355080"/>
            <a:ext cx="4114800" cy="365125"/>
          </a:xfrm>
        </p:spPr>
        <p:txBody>
          <a:bodyPr vert="horz" lIns="91440" tIns="45720" rIns="91440" bIns="45720" rtlCol="0" anchor="ctr">
            <a:normAutofit/>
          </a:bodyPr>
          <a:lstStyle/>
          <a:p>
            <a:pPr algn="l">
              <a:spcAft>
                <a:spcPts val="600"/>
              </a:spcAft>
            </a:pPr>
            <a:r>
              <a:rPr lang="zh-TW" altLang="en-US" kern="1200">
                <a:solidFill>
                  <a:schemeClr val="bg1"/>
                </a:solidFill>
                <a:latin typeface="+mn-lt"/>
                <a:ea typeface="+mn-ea"/>
                <a:cs typeface="+mn-cs"/>
              </a:rPr>
              <a:t>創新</a:t>
            </a:r>
            <a:r>
              <a:rPr lang="en-US" altLang="zh-TW" kern="1200">
                <a:solidFill>
                  <a:schemeClr val="bg1"/>
                </a:solidFill>
                <a:latin typeface="+mn-lt"/>
                <a:ea typeface="+mn-ea"/>
                <a:cs typeface="+mn-cs"/>
              </a:rPr>
              <a:t>AI</a:t>
            </a:r>
            <a:r>
              <a:rPr lang="zh-TW" altLang="en-US" kern="1200">
                <a:solidFill>
                  <a:schemeClr val="bg1"/>
                </a:solidFill>
                <a:latin typeface="+mn-lt"/>
                <a:ea typeface="+mn-ea"/>
                <a:cs typeface="+mn-cs"/>
              </a:rPr>
              <a:t>碩一 </a:t>
            </a:r>
            <a:r>
              <a:rPr lang="en-US" altLang="zh-TW" kern="1200">
                <a:solidFill>
                  <a:schemeClr val="bg1"/>
                </a:solidFill>
                <a:latin typeface="+mn-lt"/>
                <a:ea typeface="+mn-ea"/>
                <a:cs typeface="+mn-cs"/>
              </a:rPr>
              <a:t>111C71008 </a:t>
            </a:r>
            <a:r>
              <a:rPr lang="zh-TW" altLang="en-US" kern="1200">
                <a:solidFill>
                  <a:schemeClr val="bg1"/>
                </a:solidFill>
                <a:latin typeface="+mn-lt"/>
                <a:ea typeface="+mn-ea"/>
                <a:cs typeface="+mn-cs"/>
              </a:rPr>
              <a:t>何哲平</a:t>
            </a:r>
            <a:endParaRPr lang="en-US" kern="1200">
              <a:solidFill>
                <a:schemeClr val="bg1"/>
              </a:solidFill>
              <a:latin typeface="+mn-lt"/>
              <a:ea typeface="+mn-ea"/>
              <a:cs typeface="+mn-cs"/>
            </a:endParaRP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a:xfrm>
            <a:off x="10345032" y="6356350"/>
            <a:ext cx="1408055" cy="365125"/>
          </a:xfrm>
        </p:spPr>
        <p:txBody>
          <a:bodyPr vert="horz" lIns="91440" tIns="45720" rIns="91440" bIns="45720" rtlCol="0" anchor="ctr">
            <a:normAutofit/>
          </a:bodyPr>
          <a:lstStyle/>
          <a:p>
            <a:pPr>
              <a:spcAft>
                <a:spcPts val="600"/>
              </a:spcAft>
            </a:pPr>
            <a:fld id="{B2DC25EE-239B-4C5F-AAD1-255A7D5F1EE2}" type="slidenum">
              <a:rPr lang="en-US">
                <a:solidFill>
                  <a:schemeClr val="bg1"/>
                </a:solidFill>
                <a:latin typeface="+mn-lt"/>
              </a:rPr>
              <a:pPr>
                <a:spcAft>
                  <a:spcPts val="600"/>
                </a:spcAft>
              </a:pPr>
              <a:t>39</a:t>
            </a:fld>
            <a:endParaRPr lang="en-US">
              <a:solidFill>
                <a:schemeClr val="bg1"/>
              </a:solidFill>
              <a:latin typeface="+mn-lt"/>
            </a:endParaRPr>
          </a:p>
        </p:txBody>
      </p:sp>
      <p:sp>
        <p:nvSpPr>
          <p:cNvPr id="11" name="內容版面配置區 3">
            <a:extLst>
              <a:ext uri="{FF2B5EF4-FFF2-40B4-BE49-F238E27FC236}">
                <a16:creationId xmlns:a16="http://schemas.microsoft.com/office/drawing/2014/main" id="{73094602-C817-64BA-0FE6-930411D0359E}"/>
              </a:ext>
            </a:extLst>
          </p:cNvPr>
          <p:cNvSpPr txBox="1">
            <a:spLocks/>
          </p:cNvSpPr>
          <p:nvPr/>
        </p:nvSpPr>
        <p:spPr>
          <a:xfrm>
            <a:off x="489097" y="3493008"/>
            <a:ext cx="4088901" cy="45994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TW" altLang="en-US" sz="2000" dirty="0">
                <a:ea typeface="微軟正黑體" panose="020B0604030504040204" pitchFamily="34" charset="-120"/>
              </a:rPr>
              <a:t>直接使用</a:t>
            </a:r>
            <a:r>
              <a:rPr lang="en-US" altLang="zh-TW" sz="2000" dirty="0">
                <a:ea typeface="微軟正黑體" panose="020B0604030504040204" pitchFamily="34" charset="-120"/>
              </a:rPr>
              <a:t>Pretrained Model</a:t>
            </a:r>
            <a:endParaRPr lang="zh-TW" altLang="en-US" sz="2000" dirty="0">
              <a:ea typeface="微軟正黑體" panose="020B0604030504040204" pitchFamily="34" charset="-120"/>
            </a:endParaRPr>
          </a:p>
        </p:txBody>
      </p:sp>
    </p:spTree>
    <p:extLst>
      <p:ext uri="{BB962C8B-B14F-4D97-AF65-F5344CB8AC3E}">
        <p14:creationId xmlns:p14="http://schemas.microsoft.com/office/powerpoint/2010/main" val="135290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95A11EF8-E5DD-D807-D5D9-1791211B22D6}"/>
              </a:ext>
            </a:extLst>
          </p:cNvPr>
          <p:cNvSpPr>
            <a:spLocks noGrp="1"/>
          </p:cNvSpPr>
          <p:nvPr>
            <p:ph type="title"/>
          </p:nvPr>
        </p:nvSpPr>
        <p:spPr>
          <a:xfrm>
            <a:off x="841246" y="978619"/>
            <a:ext cx="5991244" cy="1106424"/>
          </a:xfrm>
        </p:spPr>
        <p:txBody>
          <a:bodyPr>
            <a:normAutofit/>
          </a:bodyPr>
          <a:lstStyle/>
          <a:p>
            <a:r>
              <a:rPr lang="zh-TW" altLang="en-US" dirty="0">
                <a:latin typeface="微軟正黑體" panose="020B0604030504040204" pitchFamily="34" charset="-120"/>
                <a:ea typeface="微軟正黑體" panose="020B0604030504040204" pitchFamily="34" charset="-120"/>
              </a:rPr>
              <a:t>研究動機及目的</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內容版面配置區 2">
            <a:extLst>
              <a:ext uri="{FF2B5EF4-FFF2-40B4-BE49-F238E27FC236}">
                <a16:creationId xmlns:a16="http://schemas.microsoft.com/office/drawing/2014/main" id="{5FF29A10-FEE3-EC5F-7C7F-6EA98E96C587}"/>
              </a:ext>
            </a:extLst>
          </p:cNvPr>
          <p:cNvSpPr>
            <a:spLocks noGrp="1"/>
          </p:cNvSpPr>
          <p:nvPr>
            <p:ph idx="1"/>
          </p:nvPr>
        </p:nvSpPr>
        <p:spPr>
          <a:xfrm>
            <a:off x="841248" y="2252870"/>
            <a:ext cx="5993892" cy="3876674"/>
          </a:xfrm>
        </p:spPr>
        <p:txBody>
          <a:bodyPr>
            <a:normAutofit/>
          </a:bodyPr>
          <a:lstStyle/>
          <a:p>
            <a:pPr marL="0" indent="0">
              <a:buNone/>
            </a:pPr>
            <a:r>
              <a:rPr lang="zh-TW" altLang="en-US" sz="3000" dirty="0">
                <a:latin typeface="微軟正黑體" panose="020B0604030504040204" pitchFamily="34" charset="-120"/>
                <a:ea typeface="微軟正黑體" panose="020B0604030504040204" pitchFamily="34" charset="-120"/>
              </a:rPr>
              <a:t>為何選擇這主題</a:t>
            </a:r>
            <a:endParaRPr lang="en-US" altLang="zh-TW" sz="3000" dirty="0">
              <a:latin typeface="微軟正黑體" panose="020B0604030504040204" pitchFamily="34" charset="-120"/>
              <a:ea typeface="微軟正黑體" panose="020B0604030504040204" pitchFamily="34" charset="-120"/>
            </a:endParaRPr>
          </a:p>
          <a:p>
            <a:pPr marL="457200" indent="-457200">
              <a:buFont typeface="+mj-lt"/>
              <a:buAutoNum type="alphaUcPeriod"/>
            </a:pPr>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的實際應用／研究領域</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 作為模型成效的基本指標</a:t>
            </a:r>
            <a:endParaRPr lang="en-US" altLang="zh-TW" dirty="0">
              <a:latin typeface="微軟正黑體" panose="020B0604030504040204" pitchFamily="34" charset="-120"/>
              <a:ea typeface="微軟正黑體" panose="020B0604030504040204" pitchFamily="34" charset="-120"/>
            </a:endParaRPr>
          </a:p>
          <a:p>
            <a:pPr marL="457200" indent="-457200">
              <a:buFont typeface="+mj-lt"/>
              <a:buAutoNum type="alphaUcPeriod"/>
            </a:pPr>
            <a:r>
              <a:rPr lang="zh-TW" altLang="en-US" dirty="0">
                <a:ea typeface="微軟正黑體" panose="020B0604030504040204" pitchFamily="34" charset="-120"/>
              </a:rPr>
              <a:t>支援工管所同學課程期末報告</a:t>
            </a:r>
            <a:br>
              <a:rPr lang="en-US" altLang="zh-TW" dirty="0">
                <a:ea typeface="微軟正黑體" panose="020B0604030504040204" pitchFamily="34" charset="-120"/>
              </a:rPr>
            </a:br>
            <a:r>
              <a:rPr lang="zh-TW" altLang="en-US" dirty="0">
                <a:ea typeface="微軟正黑體" panose="020B0604030504040204" pitchFamily="34" charset="-120"/>
              </a:rPr>
              <a:t>→ 「機器視覺原理與應用」課程</a:t>
            </a:r>
            <a:br>
              <a:rPr lang="en-US" altLang="zh-TW" dirty="0">
                <a:ea typeface="微軟正黑體" panose="020B0604030504040204" pitchFamily="34" charset="-120"/>
              </a:rPr>
            </a:br>
            <a:r>
              <a:rPr lang="en-US" altLang="zh-TW" dirty="0">
                <a:ea typeface="微軟正黑體" panose="020B0604030504040204" pitchFamily="34" charset="-120"/>
              </a:rPr>
              <a:t>→</a:t>
            </a:r>
            <a:r>
              <a:rPr lang="zh-TW" altLang="en-US" dirty="0">
                <a:ea typeface="微軟正黑體" panose="020B0604030504040204" pitchFamily="34" charset="-120"/>
              </a:rPr>
              <a:t> </a:t>
            </a:r>
            <a:r>
              <a:rPr lang="en-US" altLang="zh-TW" dirty="0">
                <a:ea typeface="微軟正黑體" panose="020B0604030504040204" pitchFamily="34" charset="-120"/>
              </a:rPr>
              <a:t>AOI</a:t>
            </a:r>
            <a:r>
              <a:rPr lang="zh-TW" altLang="en-US" dirty="0">
                <a:ea typeface="微軟正黑體" panose="020B0604030504040204" pitchFamily="34" charset="-120"/>
              </a:rPr>
              <a:t>影像 與 電路瑕疵檢測</a:t>
            </a:r>
            <a:endParaRPr lang="en-US" altLang="zh-TW" dirty="0">
              <a:ea typeface="微軟正黑體" panose="020B0604030504040204" pitchFamily="34" charset="-120"/>
            </a:endParaRPr>
          </a:p>
          <a:p>
            <a:pPr marL="457200" indent="-457200">
              <a:buFont typeface="+mj-lt"/>
              <a:buAutoNum type="alphaUcPeriod"/>
            </a:pPr>
            <a:r>
              <a:rPr lang="zh-TW" altLang="en-US" dirty="0">
                <a:ea typeface="微軟正黑體" panose="020B0604030504040204" pitchFamily="34" charset="-120"/>
              </a:rPr>
              <a:t>對於</a:t>
            </a:r>
            <a:r>
              <a:rPr lang="en-US" altLang="zh-TW" dirty="0">
                <a:ea typeface="微軟正黑體" panose="020B0604030504040204" pitchFamily="34" charset="-120"/>
              </a:rPr>
              <a:t>MLP</a:t>
            </a:r>
            <a:r>
              <a:rPr lang="zh-TW" altLang="en-US" dirty="0">
                <a:ea typeface="微軟正黑體" panose="020B0604030504040204" pitchFamily="34" charset="-120"/>
              </a:rPr>
              <a:t>的興趣，更深入研究</a:t>
            </a:r>
            <a:endParaRPr lang="en-US" altLang="zh-TW" dirty="0">
              <a:ea typeface="微軟正黑體" panose="020B0604030504040204" pitchFamily="34" charset="-120"/>
            </a:endParaRPr>
          </a:p>
        </p:txBody>
      </p:sp>
      <p:pic>
        <p:nvPicPr>
          <p:cNvPr id="6" name="Picture 2" descr="Reason and Human Mind - Pictured As Word Reason Inside a Head To Symbolize  Relation between Reason and the Human Psyche, 3d Stock Illustration -  Illustration of character, thoughts: 172326889">
            <a:extLst>
              <a:ext uri="{FF2B5EF4-FFF2-40B4-BE49-F238E27FC236}">
                <a16:creationId xmlns:a16="http://schemas.microsoft.com/office/drawing/2014/main" id="{83251000-115D-3295-7AC9-03DC478F58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7679814" y="1883063"/>
            <a:ext cx="4097657" cy="2991289"/>
          </a:xfrm>
          <a:prstGeom prst="rect">
            <a:avLst/>
          </a:prstGeom>
          <a:noFill/>
          <a:extLst>
            <a:ext uri="{909E8E84-426E-40DD-AFC4-6F175D3DCCD1}">
              <a14:hiddenFill xmlns:a14="http://schemas.microsoft.com/office/drawing/2010/main">
                <a:solidFill>
                  <a:srgbClr val="FFFFFF"/>
                </a:solidFill>
              </a14:hiddenFill>
            </a:ext>
          </a:extLst>
        </p:spPr>
      </p:pic>
      <p:sp>
        <p:nvSpPr>
          <p:cNvPr id="5" name="頁尾版面配置區 4">
            <a:extLst>
              <a:ext uri="{FF2B5EF4-FFF2-40B4-BE49-F238E27FC236}">
                <a16:creationId xmlns:a16="http://schemas.microsoft.com/office/drawing/2014/main" id="{9FC0D814-7985-EF2B-0AA8-6DFD385B64F8}"/>
              </a:ext>
            </a:extLst>
          </p:cNvPr>
          <p:cNvSpPr>
            <a:spLocks noGrp="1"/>
          </p:cNvSpPr>
          <p:nvPr>
            <p:ph type="ftr" sz="quarter" idx="11"/>
          </p:nvPr>
        </p:nvSpPr>
        <p:spPr>
          <a:xfrm>
            <a:off x="4038600" y="6356350"/>
            <a:ext cx="4114800" cy="365125"/>
          </a:xfrm>
        </p:spPr>
        <p:txBody>
          <a:bodyPr>
            <a:normAutofit/>
          </a:bodyPr>
          <a:lstStyle/>
          <a:p>
            <a:pPr>
              <a:spcAft>
                <a:spcPts val="600"/>
              </a:spcAft>
            </a:pPr>
            <a:r>
              <a:rPr lang="zh-TW" altLang="en-US">
                <a:solidFill>
                  <a:schemeClr val="tx2">
                    <a:lumMod val="50000"/>
                    <a:lumOff val="50000"/>
                  </a:schemeClr>
                </a:solidFill>
              </a:rPr>
              <a:t>創新</a:t>
            </a:r>
            <a:r>
              <a:rPr lang="en-US" altLang="zh-TW">
                <a:solidFill>
                  <a:schemeClr val="tx2">
                    <a:lumMod val="50000"/>
                    <a:lumOff val="50000"/>
                  </a:schemeClr>
                </a:solidFill>
              </a:rPr>
              <a:t>AI</a:t>
            </a:r>
            <a:r>
              <a:rPr lang="zh-TW" altLang="en-US">
                <a:solidFill>
                  <a:schemeClr val="tx2">
                    <a:lumMod val="50000"/>
                    <a:lumOff val="50000"/>
                  </a:schemeClr>
                </a:solidFill>
              </a:rPr>
              <a:t>碩一 </a:t>
            </a:r>
            <a:r>
              <a:rPr lang="en-US" altLang="zh-TW">
                <a:solidFill>
                  <a:schemeClr val="tx2">
                    <a:lumMod val="50000"/>
                    <a:lumOff val="50000"/>
                  </a:schemeClr>
                </a:solidFill>
              </a:rPr>
              <a:t>111C71008 </a:t>
            </a:r>
            <a:r>
              <a:rPr lang="zh-TW" altLang="en-US">
                <a:solidFill>
                  <a:schemeClr val="tx2">
                    <a:lumMod val="50000"/>
                    <a:lumOff val="50000"/>
                  </a:schemeClr>
                </a:solidFill>
              </a:rPr>
              <a:t>何哲平</a:t>
            </a:r>
            <a:endParaRPr lang="en-US">
              <a:solidFill>
                <a:schemeClr val="tx2">
                  <a:lumMod val="50000"/>
                  <a:lumOff val="50000"/>
                </a:schemeClr>
              </a:solidFill>
            </a:endParaRPr>
          </a:p>
        </p:txBody>
      </p:sp>
      <p:sp>
        <p:nvSpPr>
          <p:cNvPr id="4" name="投影片編號版面配置區 3">
            <a:extLst>
              <a:ext uri="{FF2B5EF4-FFF2-40B4-BE49-F238E27FC236}">
                <a16:creationId xmlns:a16="http://schemas.microsoft.com/office/drawing/2014/main" id="{55F2E846-C350-C0E0-FA14-C0ABC28736BB}"/>
              </a:ext>
            </a:extLst>
          </p:cNvPr>
          <p:cNvSpPr>
            <a:spLocks noGrp="1"/>
          </p:cNvSpPr>
          <p:nvPr>
            <p:ph type="sldNum" sz="quarter" idx="12"/>
          </p:nvPr>
        </p:nvSpPr>
        <p:spPr>
          <a:xfrm>
            <a:off x="8613648" y="6356350"/>
            <a:ext cx="2743200" cy="365125"/>
          </a:xfrm>
        </p:spPr>
        <p:txBody>
          <a:bodyPr>
            <a:normAutofit/>
          </a:bodyPr>
          <a:lstStyle/>
          <a:p>
            <a:pPr>
              <a:spcAft>
                <a:spcPts val="600"/>
              </a:spcAft>
            </a:pPr>
            <a:fld id="{B2DC25EE-239B-4C5F-AAD1-255A7D5F1EE2}" type="slidenum">
              <a:rPr lang="en-US">
                <a:solidFill>
                  <a:schemeClr val="tx2">
                    <a:lumMod val="50000"/>
                    <a:lumOff val="50000"/>
                  </a:schemeClr>
                </a:solidFill>
              </a:rPr>
              <a:pPr>
                <a:spcAft>
                  <a:spcPts val="600"/>
                </a:spcAft>
              </a:pPr>
              <a:t>4</a:t>
            </a:fld>
            <a:endParaRPr lang="en-US">
              <a:solidFill>
                <a:schemeClr val="tx2">
                  <a:lumMod val="50000"/>
                  <a:lumOff val="50000"/>
                </a:schemeClr>
              </a:solidFill>
            </a:endParaRPr>
          </a:p>
        </p:txBody>
      </p:sp>
    </p:spTree>
    <p:extLst>
      <p:ext uri="{BB962C8B-B14F-4D97-AF65-F5344CB8AC3E}">
        <p14:creationId xmlns:p14="http://schemas.microsoft.com/office/powerpoint/2010/main" val="4032424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Freeform: Shape 5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Freeform: Shape 5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929908E4-DA97-59BE-08DD-55217CF441F9}"/>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altLang="zh-TW" dirty="0">
                <a:ea typeface="微軟正黑體" panose="020B0604030504040204" pitchFamily="34" charset="-120"/>
              </a:rPr>
              <a:t>Scatter Plot </a:t>
            </a:r>
            <a:r>
              <a:rPr lang="zh-TW" altLang="en-US" dirty="0">
                <a:ea typeface="微軟正黑體" panose="020B0604030504040204" pitchFamily="34" charset="-120"/>
              </a:rPr>
              <a:t>散佈圖</a:t>
            </a:r>
          </a:p>
        </p:txBody>
      </p:sp>
      <p:sp>
        <p:nvSpPr>
          <p:cNvPr id="62" name="Rectangle 6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內容版面配置區 3">
            <a:extLst>
              <a:ext uri="{FF2B5EF4-FFF2-40B4-BE49-F238E27FC236}">
                <a16:creationId xmlns:a16="http://schemas.microsoft.com/office/drawing/2014/main" id="{D809DFC9-3854-300C-D815-8BEA8A4270C0}"/>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spcBef>
                <a:spcPts val="960"/>
              </a:spcBef>
              <a:buNone/>
            </a:pPr>
            <a:r>
              <a:rPr lang="en-US" altLang="zh-TW" dirty="0" err="1">
                <a:ea typeface="微軟正黑體" panose="020B0604030504040204" pitchFamily="34" charset="-120"/>
              </a:rPr>
              <a:t>ahash</a:t>
            </a:r>
            <a:r>
              <a:rPr lang="zh-TW" altLang="en-US" dirty="0">
                <a:ea typeface="微軟正黑體" panose="020B0604030504040204" pitchFamily="34" charset="-120"/>
              </a:rPr>
              <a:t> </a:t>
            </a:r>
            <a:r>
              <a:rPr lang="en-US" altLang="zh-TW" dirty="0">
                <a:ea typeface="微軟正黑體" panose="020B0604030504040204" pitchFamily="34" charset="-120"/>
              </a:rPr>
              <a:t>VS. </a:t>
            </a:r>
            <a:r>
              <a:rPr lang="en-US" altLang="zh-TW" dirty="0" err="1">
                <a:ea typeface="微軟正黑體" panose="020B0604030504040204" pitchFamily="34" charset="-120"/>
              </a:rPr>
              <a:t>dhash</a:t>
            </a:r>
            <a:endParaRPr lang="en-US" altLang="zh-TW" dirty="0">
              <a:ea typeface="微軟正黑體" panose="020B0604030504040204" pitchFamily="34" charset="-120"/>
            </a:endParaRPr>
          </a:p>
        </p:txBody>
      </p:sp>
      <p:pic>
        <p:nvPicPr>
          <p:cNvPr id="53" name="圖片 5">
            <a:extLst>
              <a:ext uri="{FF2B5EF4-FFF2-40B4-BE49-F238E27FC236}">
                <a16:creationId xmlns:a16="http://schemas.microsoft.com/office/drawing/2014/main" id="{D9201E99-8F50-27B3-D98A-9E17F7C7EA98}"/>
              </a:ext>
            </a:extLst>
          </p:cNvPr>
          <p:cNvPicPr>
            <a:picLocks noChangeAspect="1"/>
          </p:cNvPicPr>
          <p:nvPr/>
        </p:nvPicPr>
        <p:blipFill>
          <a:blip r:embed="rId2"/>
          <a:stretch>
            <a:fillRect/>
          </a:stretch>
        </p:blipFill>
        <p:spPr>
          <a:xfrm>
            <a:off x="4901184" y="960550"/>
            <a:ext cx="6922008" cy="5037483"/>
          </a:xfrm>
          <a:prstGeom prst="rect">
            <a:avLst/>
          </a:prstGeom>
        </p:spPr>
      </p:pic>
    </p:spTree>
    <p:extLst>
      <p:ext uri="{BB962C8B-B14F-4D97-AF65-F5344CB8AC3E}">
        <p14:creationId xmlns:p14="http://schemas.microsoft.com/office/powerpoint/2010/main" val="2164449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Freeform: Shape 7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3" name="Freeform: Shape 7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929908E4-DA97-59BE-08DD-55217CF441F9}"/>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altLang="zh-TW" dirty="0">
                <a:ea typeface="微軟正黑體" panose="020B0604030504040204" pitchFamily="34" charset="-120"/>
              </a:rPr>
              <a:t>Scatter Plot </a:t>
            </a:r>
            <a:r>
              <a:rPr lang="zh-TW" altLang="en-US" dirty="0">
                <a:ea typeface="微軟正黑體" panose="020B0604030504040204" pitchFamily="34" charset="-120"/>
              </a:rPr>
              <a:t>散佈圖</a:t>
            </a:r>
          </a:p>
        </p:txBody>
      </p:sp>
      <p:sp>
        <p:nvSpPr>
          <p:cNvPr id="75" name="Rectangle 7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內容版面配置區 3">
            <a:extLst>
              <a:ext uri="{FF2B5EF4-FFF2-40B4-BE49-F238E27FC236}">
                <a16:creationId xmlns:a16="http://schemas.microsoft.com/office/drawing/2014/main" id="{D809DFC9-3854-300C-D815-8BEA8A4270C0}"/>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spcBef>
                <a:spcPts val="960"/>
              </a:spcBef>
              <a:buNone/>
            </a:pPr>
            <a:r>
              <a:rPr lang="en-US" altLang="zh-TW" dirty="0" err="1">
                <a:ea typeface="微軟正黑體" panose="020B0604030504040204" pitchFamily="34" charset="-120"/>
              </a:rPr>
              <a:t>ahash</a:t>
            </a:r>
            <a:r>
              <a:rPr lang="en-US" altLang="zh-TW" dirty="0">
                <a:ea typeface="微軟正黑體" panose="020B0604030504040204" pitchFamily="34" charset="-120"/>
              </a:rPr>
              <a:t> VS. </a:t>
            </a:r>
            <a:r>
              <a:rPr lang="en-US" altLang="zh-TW" dirty="0" err="1">
                <a:ea typeface="微軟正黑體" panose="020B0604030504040204" pitchFamily="34" charset="-120"/>
              </a:rPr>
              <a:t>phash</a:t>
            </a:r>
            <a:endParaRPr lang="en-US" altLang="zh-TW" dirty="0">
              <a:ea typeface="微軟正黑體" panose="020B0604030504040204" pitchFamily="34" charset="-120"/>
            </a:endParaRPr>
          </a:p>
        </p:txBody>
      </p:sp>
      <p:pic>
        <p:nvPicPr>
          <p:cNvPr id="5" name="圖片 4">
            <a:extLst>
              <a:ext uri="{FF2B5EF4-FFF2-40B4-BE49-F238E27FC236}">
                <a16:creationId xmlns:a16="http://schemas.microsoft.com/office/drawing/2014/main" id="{21982783-7127-CE4F-96E8-1DD899A18126}"/>
              </a:ext>
            </a:extLst>
          </p:cNvPr>
          <p:cNvPicPr>
            <a:picLocks noChangeAspect="1"/>
          </p:cNvPicPr>
          <p:nvPr/>
        </p:nvPicPr>
        <p:blipFill>
          <a:blip r:embed="rId2"/>
          <a:stretch>
            <a:fillRect/>
          </a:stretch>
        </p:blipFill>
        <p:spPr>
          <a:xfrm>
            <a:off x="4901184" y="960550"/>
            <a:ext cx="6922008" cy="5037483"/>
          </a:xfrm>
          <a:prstGeom prst="rect">
            <a:avLst/>
          </a:prstGeom>
        </p:spPr>
      </p:pic>
    </p:spTree>
    <p:extLst>
      <p:ext uri="{BB962C8B-B14F-4D97-AF65-F5344CB8AC3E}">
        <p14:creationId xmlns:p14="http://schemas.microsoft.com/office/powerpoint/2010/main" val="1379390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Freeform: Shape 8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Freeform: Shape 8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929908E4-DA97-59BE-08DD-55217CF441F9}"/>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altLang="zh-TW" dirty="0">
                <a:ea typeface="微軟正黑體" panose="020B0604030504040204" pitchFamily="34" charset="-120"/>
              </a:rPr>
              <a:t>Scatter Plot </a:t>
            </a:r>
            <a:r>
              <a:rPr lang="zh-TW" altLang="en-US" dirty="0">
                <a:ea typeface="微軟正黑體" panose="020B0604030504040204" pitchFamily="34" charset="-120"/>
              </a:rPr>
              <a:t>散佈圖</a:t>
            </a:r>
          </a:p>
        </p:txBody>
      </p:sp>
      <p:sp>
        <p:nvSpPr>
          <p:cNvPr id="88" name="Rectangle 8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內容版面配置區 3">
            <a:extLst>
              <a:ext uri="{FF2B5EF4-FFF2-40B4-BE49-F238E27FC236}">
                <a16:creationId xmlns:a16="http://schemas.microsoft.com/office/drawing/2014/main" id="{D809DFC9-3854-300C-D815-8BEA8A4270C0}"/>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spcBef>
                <a:spcPts val="960"/>
              </a:spcBef>
              <a:buNone/>
            </a:pPr>
            <a:r>
              <a:rPr lang="en-US" altLang="zh-TW" dirty="0" err="1">
                <a:ea typeface="微軟正黑體" panose="020B0604030504040204" pitchFamily="34" charset="-120"/>
              </a:rPr>
              <a:t>dhash</a:t>
            </a:r>
            <a:r>
              <a:rPr lang="en-US" altLang="zh-TW" dirty="0">
                <a:ea typeface="微軟正黑體" panose="020B0604030504040204" pitchFamily="34" charset="-120"/>
              </a:rPr>
              <a:t> VS. </a:t>
            </a:r>
            <a:r>
              <a:rPr lang="en-US" altLang="zh-TW" dirty="0" err="1">
                <a:ea typeface="微軟正黑體" panose="020B0604030504040204" pitchFamily="34" charset="-120"/>
              </a:rPr>
              <a:t>phash</a:t>
            </a:r>
            <a:endParaRPr lang="en-US" altLang="zh-TW" dirty="0">
              <a:ea typeface="微軟正黑體" panose="020B0604030504040204" pitchFamily="34" charset="-120"/>
            </a:endParaRPr>
          </a:p>
        </p:txBody>
      </p:sp>
      <p:pic>
        <p:nvPicPr>
          <p:cNvPr id="6" name="圖片 5">
            <a:extLst>
              <a:ext uri="{FF2B5EF4-FFF2-40B4-BE49-F238E27FC236}">
                <a16:creationId xmlns:a16="http://schemas.microsoft.com/office/drawing/2014/main" id="{7F3A6C06-B910-1E0F-C082-B696FCA58A0B}"/>
              </a:ext>
            </a:extLst>
          </p:cNvPr>
          <p:cNvPicPr>
            <a:picLocks noChangeAspect="1"/>
          </p:cNvPicPr>
          <p:nvPr/>
        </p:nvPicPr>
        <p:blipFill>
          <a:blip r:embed="rId2"/>
          <a:stretch>
            <a:fillRect/>
          </a:stretch>
        </p:blipFill>
        <p:spPr>
          <a:xfrm>
            <a:off x="4901184" y="960550"/>
            <a:ext cx="6922008" cy="5037483"/>
          </a:xfrm>
          <a:prstGeom prst="rect">
            <a:avLst/>
          </a:prstGeom>
        </p:spPr>
      </p:pic>
    </p:spTree>
    <p:extLst>
      <p:ext uri="{BB962C8B-B14F-4D97-AF65-F5344CB8AC3E}">
        <p14:creationId xmlns:p14="http://schemas.microsoft.com/office/powerpoint/2010/main" val="1083651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5AB020-5590-7186-12B6-F961E64D0375}"/>
              </a:ext>
            </a:extLst>
          </p:cNvPr>
          <p:cNvSpPr>
            <a:spLocks noGrp="1"/>
          </p:cNvSpPr>
          <p:nvPr>
            <p:ph type="title"/>
          </p:nvPr>
        </p:nvSpPr>
        <p:spPr/>
        <p:txBody>
          <a:bodyPr>
            <a:normAutofit/>
          </a:bodyPr>
          <a:lstStyle/>
          <a:p>
            <a:r>
              <a:rPr lang="zh-TW" altLang="en-US" dirty="0">
                <a:latin typeface="微軟正黑體" panose="020B0604030504040204" pitchFamily="34" charset="-120"/>
                <a:ea typeface="微軟正黑體" panose="020B0604030504040204" pitchFamily="34" charset="-120"/>
              </a:rPr>
              <a:t>決定兩個重要特徵</a:t>
            </a:r>
          </a:p>
        </p:txBody>
      </p:sp>
      <p:sp>
        <p:nvSpPr>
          <p:cNvPr id="13" name="內容版面配置區 2">
            <a:extLst>
              <a:ext uri="{FF2B5EF4-FFF2-40B4-BE49-F238E27FC236}">
                <a16:creationId xmlns:a16="http://schemas.microsoft.com/office/drawing/2014/main" id="{06F9C9FD-077F-1E9C-EC62-46709CC02FCB}"/>
              </a:ext>
            </a:extLst>
          </p:cNvPr>
          <p:cNvSpPr txBox="1">
            <a:spLocks/>
          </p:cNvSpPr>
          <p:nvPr/>
        </p:nvSpPr>
        <p:spPr>
          <a:xfrm>
            <a:off x="6095999" y="6057322"/>
            <a:ext cx="4840942" cy="48159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dirty="0">
                <a:latin typeface="微軟正黑體" panose="020B0604030504040204" pitchFamily="34" charset="-120"/>
                <a:ea typeface="微軟正黑體" panose="020B0604030504040204" pitchFamily="34" charset="-120"/>
              </a:rPr>
              <a:t>選擇</a:t>
            </a:r>
            <a:r>
              <a:rPr lang="en-US" altLang="zh-TW" dirty="0" err="1">
                <a:latin typeface="微軟正黑體" panose="020B0604030504040204" pitchFamily="34" charset="-120"/>
                <a:ea typeface="微軟正黑體" panose="020B0604030504040204" pitchFamily="34" charset="-120"/>
              </a:rPr>
              <a:t>ahash</a:t>
            </a:r>
            <a:r>
              <a:rPr lang="en-US" altLang="zh-TW" dirty="0">
                <a:latin typeface="微軟正黑體" panose="020B0604030504040204" pitchFamily="34" charset="-120"/>
                <a:ea typeface="微軟正黑體" panose="020B0604030504040204" pitchFamily="34" charset="-120"/>
              </a:rPr>
              <a:t> &amp;</a:t>
            </a:r>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dhash</a:t>
            </a:r>
            <a:endParaRPr lang="en-US" altLang="zh-TW"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000B619C-492F-8D15-FB1C-4FFF90938201}"/>
              </a:ext>
            </a:extLst>
          </p:cNvPr>
          <p:cNvSpPr>
            <a:spLocks noGrp="1"/>
          </p:cNvSpPr>
          <p:nvPr>
            <p:ph type="sldNum" sz="quarter" idx="12"/>
          </p:nvPr>
        </p:nvSpPr>
        <p:spPr/>
        <p:txBody>
          <a:bodyPr/>
          <a:lstStyle/>
          <a:p>
            <a:fld id="{B2DC25EE-239B-4C5F-AAD1-255A7D5F1EE2}" type="slidenum">
              <a:rPr lang="en-US" smtClean="0"/>
              <a:t>43</a:t>
            </a:fld>
            <a:endParaRPr lang="en-US" dirty="0"/>
          </a:p>
        </p:txBody>
      </p:sp>
      <p:pic>
        <p:nvPicPr>
          <p:cNvPr id="8" name="圖片 7">
            <a:extLst>
              <a:ext uri="{FF2B5EF4-FFF2-40B4-BE49-F238E27FC236}">
                <a16:creationId xmlns:a16="http://schemas.microsoft.com/office/drawing/2014/main" id="{42E8A40F-D2AB-B6B9-10CA-D397BECFD2E1}"/>
              </a:ext>
            </a:extLst>
          </p:cNvPr>
          <p:cNvPicPr>
            <a:picLocks noChangeAspect="1"/>
          </p:cNvPicPr>
          <p:nvPr/>
        </p:nvPicPr>
        <p:blipFill>
          <a:blip r:embed="rId3"/>
          <a:stretch>
            <a:fillRect/>
          </a:stretch>
        </p:blipFill>
        <p:spPr>
          <a:xfrm>
            <a:off x="561434" y="2110073"/>
            <a:ext cx="5072516" cy="4680000"/>
          </a:xfrm>
          <a:prstGeom prst="rect">
            <a:avLst/>
          </a:prstGeom>
          <a:ln w="3175">
            <a:solidFill>
              <a:schemeClr val="tx1"/>
            </a:solidFill>
          </a:ln>
        </p:spPr>
      </p:pic>
      <p:graphicFrame>
        <p:nvGraphicFramePr>
          <p:cNvPr id="16" name="內容版面配置區 15">
            <a:extLst>
              <a:ext uri="{FF2B5EF4-FFF2-40B4-BE49-F238E27FC236}">
                <a16:creationId xmlns:a16="http://schemas.microsoft.com/office/drawing/2014/main" id="{84C69F82-4759-F871-4144-C39557E1182D}"/>
              </a:ext>
            </a:extLst>
          </p:cNvPr>
          <p:cNvGraphicFramePr>
            <a:graphicFrameLocks noGrp="1"/>
          </p:cNvGraphicFramePr>
          <p:nvPr>
            <p:ph idx="1"/>
            <p:extLst>
              <p:ext uri="{D42A27DB-BD31-4B8C-83A1-F6EECF244321}">
                <p14:modId xmlns:p14="http://schemas.microsoft.com/office/powerpoint/2010/main" val="377417374"/>
              </p:ext>
            </p:extLst>
          </p:nvPr>
        </p:nvGraphicFramePr>
        <p:xfrm>
          <a:off x="6095999" y="2194748"/>
          <a:ext cx="5623040" cy="3694422"/>
        </p:xfrm>
        <a:graphic>
          <a:graphicData uri="http://schemas.openxmlformats.org/drawingml/2006/table">
            <a:tbl>
              <a:tblPr>
                <a:tableStyleId>{5C22544A-7EE6-4342-B048-85BDC9FD1C3A}</a:tableStyleId>
              </a:tblPr>
              <a:tblGrid>
                <a:gridCol w="2811520">
                  <a:extLst>
                    <a:ext uri="{9D8B030D-6E8A-4147-A177-3AD203B41FA5}">
                      <a16:colId xmlns:a16="http://schemas.microsoft.com/office/drawing/2014/main" val="1163447042"/>
                    </a:ext>
                  </a:extLst>
                </a:gridCol>
                <a:gridCol w="2811520">
                  <a:extLst>
                    <a:ext uri="{9D8B030D-6E8A-4147-A177-3AD203B41FA5}">
                      <a16:colId xmlns:a16="http://schemas.microsoft.com/office/drawing/2014/main" val="2506624461"/>
                    </a:ext>
                  </a:extLst>
                </a:gridCol>
              </a:tblGrid>
              <a:tr h="496266">
                <a:tc>
                  <a:txBody>
                    <a:bodyPr/>
                    <a:lstStyle/>
                    <a:p>
                      <a:pPr marL="0" algn="ctr" defTabSz="914400" rtl="0" eaLnBrk="1" fontAlgn="ctr" latinLnBrk="0" hangingPunct="1"/>
                      <a:r>
                        <a:rPr lang="zh-TW" altLang="en-US" sz="2400" u="none" strike="noStrike" kern="1200" dirty="0">
                          <a:solidFill>
                            <a:schemeClr val="dk1"/>
                          </a:solidFill>
                          <a:effectLst/>
                          <a:latin typeface="微軟正黑體" panose="020B0604030504040204" pitchFamily="34" charset="-120"/>
                          <a:ea typeface="微軟正黑體" panose="020B0604030504040204" pitchFamily="34" charset="-120"/>
                        </a:rPr>
                        <a:t>　</a:t>
                      </a:r>
                      <a:endParaRPr lang="zh-TW" altLang="en-US" sz="24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7620" marR="7620" marT="7620" marB="0" anchor="ctr"/>
                </a:tc>
                <a:tc>
                  <a:txBody>
                    <a:bodyPr/>
                    <a:lstStyle/>
                    <a:p>
                      <a:pPr marL="0" algn="ctr" defTabSz="914400" rtl="0" eaLnBrk="1" fontAlgn="ctr" latinLnBrk="0" hangingPunct="1"/>
                      <a:r>
                        <a:rPr lang="en-US" sz="2400" u="none" strike="noStrike" kern="1200" dirty="0">
                          <a:solidFill>
                            <a:schemeClr val="dk1"/>
                          </a:solidFill>
                          <a:effectLst/>
                          <a:latin typeface="微軟正黑體" panose="020B0604030504040204" pitchFamily="34" charset="-120"/>
                          <a:ea typeface="微軟正黑體" panose="020B0604030504040204" pitchFamily="34" charset="-120"/>
                        </a:rPr>
                        <a:t>label</a:t>
                      </a:r>
                      <a:endParaRPr lang="en-US" sz="24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7620" marR="7620" marT="7620" marB="0" anchor="ctr"/>
                </a:tc>
                <a:extLst>
                  <a:ext uri="{0D108BD9-81ED-4DB2-BD59-A6C34878D82A}">
                    <a16:rowId xmlns:a16="http://schemas.microsoft.com/office/drawing/2014/main" val="4052629538"/>
                  </a:ext>
                </a:extLst>
              </a:tr>
              <a:tr h="900630">
                <a:tc>
                  <a:txBody>
                    <a:bodyPr/>
                    <a:lstStyle/>
                    <a:p>
                      <a:pPr marL="0" algn="ctr" defTabSz="914400" rtl="0" eaLnBrk="1" fontAlgn="ctr" latinLnBrk="0" hangingPunct="1"/>
                      <a:r>
                        <a:rPr lang="en-US" sz="2400" u="none" strike="noStrike" kern="1200" dirty="0" err="1">
                          <a:solidFill>
                            <a:schemeClr val="dk1"/>
                          </a:solidFill>
                          <a:effectLst/>
                          <a:latin typeface="微軟正黑體" panose="020B0604030504040204" pitchFamily="34" charset="-120"/>
                          <a:ea typeface="微軟正黑體" panose="020B0604030504040204" pitchFamily="34" charset="-120"/>
                        </a:rPr>
                        <a:t>ahash</a:t>
                      </a:r>
                      <a:endParaRPr lang="en-US" sz="24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7620" marR="7620" marT="7620" marB="0" anchor="ctr"/>
                </a:tc>
                <a:tc>
                  <a:txBody>
                    <a:bodyPr/>
                    <a:lstStyle/>
                    <a:p>
                      <a:pPr marL="0" algn="ctr" defTabSz="914400" rtl="0" eaLnBrk="1" fontAlgn="ctr" latinLnBrk="0" hangingPunct="1"/>
                      <a:r>
                        <a:rPr lang="en-US" altLang="zh-TW" sz="2400" u="none" strike="noStrike" kern="1200" dirty="0">
                          <a:solidFill>
                            <a:schemeClr val="dk1"/>
                          </a:solidFill>
                          <a:effectLst/>
                          <a:latin typeface="微軟正黑體" panose="020B0604030504040204" pitchFamily="34" charset="-120"/>
                          <a:ea typeface="微軟正黑體" panose="020B0604030504040204" pitchFamily="34" charset="-120"/>
                        </a:rPr>
                        <a:t>-0.62373</a:t>
                      </a:r>
                      <a:endParaRPr lang="en-US" altLang="zh-TW" sz="24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7620" marR="7620" marT="7620" marB="0" anchor="ctr"/>
                </a:tc>
                <a:extLst>
                  <a:ext uri="{0D108BD9-81ED-4DB2-BD59-A6C34878D82A}">
                    <a16:rowId xmlns:a16="http://schemas.microsoft.com/office/drawing/2014/main" val="4274392528"/>
                  </a:ext>
                </a:extLst>
              </a:tr>
              <a:tr h="900630">
                <a:tc>
                  <a:txBody>
                    <a:bodyPr/>
                    <a:lstStyle/>
                    <a:p>
                      <a:pPr marL="0" algn="ctr" defTabSz="914400" rtl="0" eaLnBrk="1" fontAlgn="ctr" latinLnBrk="0" hangingPunct="1"/>
                      <a:r>
                        <a:rPr lang="en-US" sz="2400" u="none" strike="noStrike" kern="1200" dirty="0" err="1">
                          <a:solidFill>
                            <a:schemeClr val="dk1"/>
                          </a:solidFill>
                          <a:effectLst/>
                          <a:latin typeface="微軟正黑體" panose="020B0604030504040204" pitchFamily="34" charset="-120"/>
                          <a:ea typeface="微軟正黑體" panose="020B0604030504040204" pitchFamily="34" charset="-120"/>
                        </a:rPr>
                        <a:t>phash</a:t>
                      </a:r>
                      <a:endParaRPr lang="en-US" sz="24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7620" marR="7620" marT="7620" marB="0" anchor="ctr"/>
                </a:tc>
                <a:tc>
                  <a:txBody>
                    <a:bodyPr/>
                    <a:lstStyle/>
                    <a:p>
                      <a:pPr marL="0" algn="ctr" defTabSz="914400" rtl="0" eaLnBrk="1" fontAlgn="ctr" latinLnBrk="0" hangingPunct="1"/>
                      <a:r>
                        <a:rPr lang="en-US" altLang="zh-TW" sz="2400" u="none" strike="noStrike" kern="1200" dirty="0">
                          <a:solidFill>
                            <a:schemeClr val="dk1"/>
                          </a:solidFill>
                          <a:effectLst/>
                          <a:latin typeface="微軟正黑體" panose="020B0604030504040204" pitchFamily="34" charset="-120"/>
                          <a:ea typeface="微軟正黑體" panose="020B0604030504040204" pitchFamily="34" charset="-120"/>
                        </a:rPr>
                        <a:t>0.046891</a:t>
                      </a:r>
                      <a:endParaRPr lang="en-US" altLang="zh-TW" sz="24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7620" marR="7620" marT="7620" marB="0" anchor="ctr"/>
                </a:tc>
                <a:extLst>
                  <a:ext uri="{0D108BD9-81ED-4DB2-BD59-A6C34878D82A}">
                    <a16:rowId xmlns:a16="http://schemas.microsoft.com/office/drawing/2014/main" val="1796991365"/>
                  </a:ext>
                </a:extLst>
              </a:tr>
              <a:tr h="900630">
                <a:tc>
                  <a:txBody>
                    <a:bodyPr/>
                    <a:lstStyle/>
                    <a:p>
                      <a:pPr marL="0" algn="ctr" defTabSz="914400" rtl="0" eaLnBrk="1" fontAlgn="ctr" latinLnBrk="0" hangingPunct="1"/>
                      <a:r>
                        <a:rPr lang="en-US" sz="2400" u="none" strike="noStrike" kern="1200">
                          <a:solidFill>
                            <a:schemeClr val="dk1"/>
                          </a:solidFill>
                          <a:effectLst/>
                          <a:latin typeface="微軟正黑體" panose="020B0604030504040204" pitchFamily="34" charset="-120"/>
                          <a:ea typeface="微軟正黑體" panose="020B0604030504040204" pitchFamily="34" charset="-120"/>
                        </a:rPr>
                        <a:t>dhash</a:t>
                      </a:r>
                      <a:endParaRPr lang="en-US" sz="2400" u="none" strike="noStrike" kern="1200">
                        <a:solidFill>
                          <a:schemeClr val="dk1"/>
                        </a:solidFill>
                        <a:effectLst/>
                        <a:latin typeface="微軟正黑體" panose="020B0604030504040204" pitchFamily="34" charset="-120"/>
                        <a:ea typeface="微軟正黑體" panose="020B0604030504040204" pitchFamily="34" charset="-120"/>
                        <a:cs typeface="+mn-cs"/>
                      </a:endParaRPr>
                    </a:p>
                  </a:txBody>
                  <a:tcPr marL="7620" marR="7620" marT="7620" marB="0" anchor="ctr"/>
                </a:tc>
                <a:tc>
                  <a:txBody>
                    <a:bodyPr/>
                    <a:lstStyle/>
                    <a:p>
                      <a:pPr marL="0" algn="ctr" defTabSz="914400" rtl="0" eaLnBrk="1" fontAlgn="ctr" latinLnBrk="0" hangingPunct="1"/>
                      <a:r>
                        <a:rPr lang="en-US" altLang="zh-TW" sz="2400" u="none" strike="noStrike" kern="1200" dirty="0">
                          <a:solidFill>
                            <a:schemeClr val="dk1"/>
                          </a:solidFill>
                          <a:effectLst/>
                          <a:latin typeface="微軟正黑體" panose="020B0604030504040204" pitchFamily="34" charset="-120"/>
                          <a:ea typeface="微軟正黑體" panose="020B0604030504040204" pitchFamily="34" charset="-120"/>
                        </a:rPr>
                        <a:t>-0.06998</a:t>
                      </a:r>
                      <a:endParaRPr lang="en-US" altLang="zh-TW" sz="24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7620" marR="7620" marT="7620" marB="0" anchor="ctr"/>
                </a:tc>
                <a:extLst>
                  <a:ext uri="{0D108BD9-81ED-4DB2-BD59-A6C34878D82A}">
                    <a16:rowId xmlns:a16="http://schemas.microsoft.com/office/drawing/2014/main" val="1851710834"/>
                  </a:ext>
                </a:extLst>
              </a:tr>
              <a:tr h="496266">
                <a:tc>
                  <a:txBody>
                    <a:bodyPr/>
                    <a:lstStyle/>
                    <a:p>
                      <a:pPr marL="0" algn="ctr" defTabSz="914400" rtl="0" eaLnBrk="1" fontAlgn="ctr" latinLnBrk="0" hangingPunct="1"/>
                      <a:r>
                        <a:rPr lang="en-US" sz="2400" u="none" strike="noStrike" kern="1200" dirty="0">
                          <a:solidFill>
                            <a:schemeClr val="dk1"/>
                          </a:solidFill>
                          <a:effectLst/>
                          <a:latin typeface="微軟正黑體" panose="020B0604030504040204" pitchFamily="34" charset="-120"/>
                          <a:ea typeface="微軟正黑體" panose="020B0604030504040204" pitchFamily="34" charset="-120"/>
                        </a:rPr>
                        <a:t>label</a:t>
                      </a:r>
                      <a:endParaRPr lang="en-US" sz="24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7620" marR="7620" marT="7620" marB="0" anchor="ctr"/>
                </a:tc>
                <a:tc>
                  <a:txBody>
                    <a:bodyPr/>
                    <a:lstStyle/>
                    <a:p>
                      <a:pPr marL="0" algn="ctr" defTabSz="914400" rtl="0" eaLnBrk="1" fontAlgn="ctr" latinLnBrk="0" hangingPunct="1"/>
                      <a:r>
                        <a:rPr lang="en-US" altLang="zh-TW" sz="2400" u="none" strike="noStrike" kern="1200" dirty="0">
                          <a:solidFill>
                            <a:schemeClr val="dk1"/>
                          </a:solidFill>
                          <a:effectLst/>
                          <a:latin typeface="微軟正黑體" panose="020B0604030504040204" pitchFamily="34" charset="-120"/>
                          <a:ea typeface="微軟正黑體" panose="020B0604030504040204" pitchFamily="34" charset="-120"/>
                        </a:rPr>
                        <a:t>1</a:t>
                      </a:r>
                      <a:endParaRPr lang="en-US" altLang="zh-TW" sz="24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7620" marR="7620" marT="7620" marB="0" anchor="ctr"/>
                </a:tc>
                <a:extLst>
                  <a:ext uri="{0D108BD9-81ED-4DB2-BD59-A6C34878D82A}">
                    <a16:rowId xmlns:a16="http://schemas.microsoft.com/office/drawing/2014/main" val="1296869397"/>
                  </a:ext>
                </a:extLst>
              </a:tr>
            </a:tbl>
          </a:graphicData>
        </a:graphic>
      </p:graphicFrame>
      <p:sp>
        <p:nvSpPr>
          <p:cNvPr id="11" name="橢圓 10">
            <a:extLst>
              <a:ext uri="{FF2B5EF4-FFF2-40B4-BE49-F238E27FC236}">
                <a16:creationId xmlns:a16="http://schemas.microsoft.com/office/drawing/2014/main" id="{5DD9FA67-CAED-F8F0-7822-5D8CAE29C084}"/>
              </a:ext>
            </a:extLst>
          </p:cNvPr>
          <p:cNvSpPr/>
          <p:nvPr/>
        </p:nvSpPr>
        <p:spPr>
          <a:xfrm>
            <a:off x="6095999" y="4550229"/>
            <a:ext cx="5623040" cy="805542"/>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
        <p:nvSpPr>
          <p:cNvPr id="12" name="橢圓 11">
            <a:extLst>
              <a:ext uri="{FF2B5EF4-FFF2-40B4-BE49-F238E27FC236}">
                <a16:creationId xmlns:a16="http://schemas.microsoft.com/office/drawing/2014/main" id="{523730F5-1BB7-910B-5A63-A76052AEBDE0}"/>
              </a:ext>
            </a:extLst>
          </p:cNvPr>
          <p:cNvSpPr/>
          <p:nvPr/>
        </p:nvSpPr>
        <p:spPr>
          <a:xfrm>
            <a:off x="6144166" y="2803524"/>
            <a:ext cx="5486400" cy="707576"/>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Tree>
    <p:extLst>
      <p:ext uri="{BB962C8B-B14F-4D97-AF65-F5344CB8AC3E}">
        <p14:creationId xmlns:p14="http://schemas.microsoft.com/office/powerpoint/2010/main" val="251902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ea typeface="微軟正黑體" panose="020B0604030504040204" pitchFamily="34" charset="-120"/>
              </a:rPr>
              <a:t>SVM</a:t>
            </a:r>
            <a:r>
              <a:rPr lang="zh-TW" altLang="en-US" dirty="0">
                <a:ea typeface="微軟正黑體" panose="020B0604030504040204" pitchFamily="34" charset="-120"/>
              </a:rPr>
              <a:t>模型</a:t>
            </a:r>
            <a:endParaRPr lang="zh-TW" altLang="en-US" dirty="0">
              <a:latin typeface="微軟正黑體" panose="020B0604030504040204" pitchFamily="34" charset="-120"/>
              <a:ea typeface="微軟正黑體" panose="020B0604030504040204" pitchFamily="34" charset="-120"/>
            </a:endParaRP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569030" y="2239580"/>
            <a:ext cx="4784034" cy="548323"/>
          </a:xfrm>
        </p:spPr>
        <p:txBody>
          <a:bodyPr>
            <a:normAutofit/>
          </a:bodyPr>
          <a:lstStyle/>
          <a:p>
            <a:r>
              <a:rPr lang="zh-TW" altLang="en-US" dirty="0">
                <a:latin typeface="微軟正黑體" panose="020B0604030504040204" pitchFamily="34" charset="-120"/>
                <a:ea typeface="微軟正黑體" panose="020B0604030504040204" pitchFamily="34" charset="-120"/>
              </a:rPr>
              <a:t>線性 </a:t>
            </a:r>
            <a:r>
              <a:rPr lang="en-US" altLang="zh-TW" i="1" dirty="0" err="1">
                <a:latin typeface="微軟正黑體" panose="020B0604030504040204" pitchFamily="34" charset="-120"/>
                <a:ea typeface="微軟正黑體" panose="020B0604030504040204" pitchFamily="34" charset="-120"/>
              </a:rPr>
              <a:t>clf</a:t>
            </a:r>
            <a:r>
              <a:rPr lang="en-US" altLang="zh-TW" i="1" dirty="0">
                <a:latin typeface="微軟正黑體" panose="020B0604030504040204" pitchFamily="34" charset="-120"/>
                <a:ea typeface="微軟正黑體" panose="020B0604030504040204" pitchFamily="34" charset="-120"/>
              </a:rPr>
              <a:t> = </a:t>
            </a:r>
            <a:r>
              <a:rPr lang="en-US" altLang="zh-TW" i="1" dirty="0" err="1">
                <a:latin typeface="微軟正黑體" panose="020B0604030504040204" pitchFamily="34" charset="-120"/>
                <a:ea typeface="微軟正黑體" panose="020B0604030504040204" pitchFamily="34" charset="-120"/>
              </a:rPr>
              <a:t>LinearSVC</a:t>
            </a:r>
            <a:r>
              <a:rPr lang="en-US" altLang="zh-TW" i="1" dirty="0">
                <a:latin typeface="微軟正黑體" panose="020B0604030504040204" pitchFamily="34" charset="-120"/>
                <a:ea typeface="微軟正黑體" panose="020B0604030504040204" pitchFamily="34" charset="-120"/>
              </a:rPr>
              <a:t>()</a:t>
            </a:r>
          </a:p>
          <a:p>
            <a:endParaRPr lang="en-US" altLang="zh-TW" dirty="0">
              <a:latin typeface="微軟正黑體" panose="020B0604030504040204" pitchFamily="34" charset="-120"/>
              <a:ea typeface="微軟正黑體" panose="020B0604030504040204" pitchFamily="34" charset="-120"/>
            </a:endParaRPr>
          </a:p>
        </p:txBody>
      </p:sp>
      <p:sp>
        <p:nvSpPr>
          <p:cNvPr id="12" name="投影片編號版面配置區 11">
            <a:extLst>
              <a:ext uri="{FF2B5EF4-FFF2-40B4-BE49-F238E27FC236}">
                <a16:creationId xmlns:a16="http://schemas.microsoft.com/office/drawing/2014/main" id="{98019317-CE6A-9AFC-C0F5-F549E7FDDB0C}"/>
              </a:ext>
            </a:extLst>
          </p:cNvPr>
          <p:cNvSpPr>
            <a:spLocks noGrp="1"/>
          </p:cNvSpPr>
          <p:nvPr>
            <p:ph type="sldNum" sz="quarter" idx="12"/>
          </p:nvPr>
        </p:nvSpPr>
        <p:spPr/>
        <p:txBody>
          <a:bodyPr/>
          <a:lstStyle/>
          <a:p>
            <a:fld id="{B2DC25EE-239B-4C5F-AAD1-255A7D5F1EE2}" type="slidenum">
              <a:rPr lang="en-US" smtClean="0"/>
              <a:t>44</a:t>
            </a:fld>
            <a:endParaRPr lang="en-US" dirty="0"/>
          </a:p>
        </p:txBody>
      </p:sp>
      <p:sp>
        <p:nvSpPr>
          <p:cNvPr id="13" name="頁尾版面配置區 12">
            <a:extLst>
              <a:ext uri="{FF2B5EF4-FFF2-40B4-BE49-F238E27FC236}">
                <a16:creationId xmlns:a16="http://schemas.microsoft.com/office/drawing/2014/main" id="{45068F66-DC8D-3AE7-B3EB-461A6CDB0029}"/>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
        <p:nvSpPr>
          <p:cNvPr id="3" name="內容版面配置區 4">
            <a:extLst>
              <a:ext uri="{FF2B5EF4-FFF2-40B4-BE49-F238E27FC236}">
                <a16:creationId xmlns:a16="http://schemas.microsoft.com/office/drawing/2014/main" id="{F3A9DAAE-9CF4-517A-67F4-710F865ABAE6}"/>
              </a:ext>
            </a:extLst>
          </p:cNvPr>
          <p:cNvSpPr txBox="1">
            <a:spLocks/>
          </p:cNvSpPr>
          <p:nvPr/>
        </p:nvSpPr>
        <p:spPr>
          <a:xfrm>
            <a:off x="6632373" y="2239580"/>
            <a:ext cx="4819423" cy="54832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ea typeface="微軟正黑體" panose="020B0604030504040204" pitchFamily="34" charset="-120"/>
              </a:rPr>
              <a:t>非線性 </a:t>
            </a:r>
            <a:r>
              <a:rPr lang="en-US" altLang="zh-TW" i="1" dirty="0" err="1">
                <a:ea typeface="微軟正黑體" panose="020B0604030504040204" pitchFamily="34" charset="-120"/>
              </a:rPr>
              <a:t>clf</a:t>
            </a:r>
            <a:r>
              <a:rPr lang="en-US" altLang="zh-TW" i="1" dirty="0">
                <a:ea typeface="微軟正黑體" panose="020B0604030504040204" pitchFamily="34" charset="-120"/>
              </a:rPr>
              <a:t> = SVC(kernel="</a:t>
            </a:r>
            <a:r>
              <a:rPr lang="en-US" altLang="zh-TW" i="1" dirty="0" err="1">
                <a:ea typeface="微軟正黑體" panose="020B0604030504040204" pitchFamily="34" charset="-120"/>
              </a:rPr>
              <a:t>rbf</a:t>
            </a:r>
            <a:r>
              <a:rPr lang="en-US" altLang="zh-TW" i="1" dirty="0">
                <a:ea typeface="微軟正黑體" panose="020B0604030504040204" pitchFamily="34" charset="-120"/>
              </a:rPr>
              <a:t>")</a:t>
            </a:r>
          </a:p>
        </p:txBody>
      </p:sp>
      <p:pic>
        <p:nvPicPr>
          <p:cNvPr id="7" name="圖片 6">
            <a:extLst>
              <a:ext uri="{FF2B5EF4-FFF2-40B4-BE49-F238E27FC236}">
                <a16:creationId xmlns:a16="http://schemas.microsoft.com/office/drawing/2014/main" id="{F8C2E9AC-D599-FB85-36EA-828E6D2DA270}"/>
              </a:ext>
            </a:extLst>
          </p:cNvPr>
          <p:cNvPicPr>
            <a:picLocks noChangeAspect="1"/>
          </p:cNvPicPr>
          <p:nvPr/>
        </p:nvPicPr>
        <p:blipFill rotWithShape="1">
          <a:blip r:embed="rId3"/>
          <a:srcRect l="6796" b="7821"/>
          <a:stretch/>
        </p:blipFill>
        <p:spPr>
          <a:xfrm>
            <a:off x="569030" y="2928612"/>
            <a:ext cx="4784035" cy="3240000"/>
          </a:xfrm>
          <a:prstGeom prst="rect">
            <a:avLst/>
          </a:prstGeom>
          <a:ln w="3175">
            <a:solidFill>
              <a:schemeClr val="tx1"/>
            </a:solidFill>
          </a:ln>
        </p:spPr>
      </p:pic>
      <p:pic>
        <p:nvPicPr>
          <p:cNvPr id="9" name="圖片 8">
            <a:extLst>
              <a:ext uri="{FF2B5EF4-FFF2-40B4-BE49-F238E27FC236}">
                <a16:creationId xmlns:a16="http://schemas.microsoft.com/office/drawing/2014/main" id="{815396EE-4E42-CC11-49E0-51684FFE1E64}"/>
              </a:ext>
            </a:extLst>
          </p:cNvPr>
          <p:cNvPicPr>
            <a:picLocks noChangeAspect="1"/>
          </p:cNvPicPr>
          <p:nvPr/>
        </p:nvPicPr>
        <p:blipFill rotWithShape="1">
          <a:blip r:embed="rId4"/>
          <a:srcRect l="5760" b="7481"/>
          <a:stretch/>
        </p:blipFill>
        <p:spPr>
          <a:xfrm>
            <a:off x="6632373" y="2928612"/>
            <a:ext cx="4819423" cy="3240000"/>
          </a:xfrm>
          <a:prstGeom prst="rect">
            <a:avLst/>
          </a:prstGeom>
          <a:ln w="3175">
            <a:solidFill>
              <a:schemeClr val="tx1"/>
            </a:solidFill>
          </a:ln>
        </p:spPr>
      </p:pic>
      <p:cxnSp>
        <p:nvCxnSpPr>
          <p:cNvPr id="11" name="直線接點 10">
            <a:extLst>
              <a:ext uri="{FF2B5EF4-FFF2-40B4-BE49-F238E27FC236}">
                <a16:creationId xmlns:a16="http://schemas.microsoft.com/office/drawing/2014/main" id="{E31D8807-79B5-C791-F5D2-33139718FE94}"/>
              </a:ext>
            </a:extLst>
          </p:cNvPr>
          <p:cNvCxnSpPr/>
          <p:nvPr/>
        </p:nvCxnSpPr>
        <p:spPr>
          <a:xfrm>
            <a:off x="5900057" y="2239580"/>
            <a:ext cx="0" cy="411677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4" name="內容版面配置區 3">
            <a:extLst>
              <a:ext uri="{FF2B5EF4-FFF2-40B4-BE49-F238E27FC236}">
                <a16:creationId xmlns:a16="http://schemas.microsoft.com/office/drawing/2014/main" id="{38AD6437-DDB7-A7A6-7EC3-D567EF09F2CC}"/>
              </a:ext>
            </a:extLst>
          </p:cNvPr>
          <p:cNvSpPr txBox="1">
            <a:spLocks/>
          </p:cNvSpPr>
          <p:nvPr/>
        </p:nvSpPr>
        <p:spPr>
          <a:xfrm>
            <a:off x="7609114" y="1545771"/>
            <a:ext cx="4088901" cy="45994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zh-TW" altLang="en-US" sz="2000" dirty="0">
                <a:ea typeface="微軟正黑體" panose="020B0604030504040204" pitchFamily="34" charset="-120"/>
              </a:rPr>
              <a:t>直接使用</a:t>
            </a:r>
            <a:r>
              <a:rPr lang="en-US" altLang="zh-TW" sz="2000" dirty="0">
                <a:ea typeface="微軟正黑體" panose="020B0604030504040204" pitchFamily="34" charset="-120"/>
              </a:rPr>
              <a:t>Pretrained Model</a:t>
            </a:r>
            <a:endParaRPr lang="zh-TW" altLang="en-US" sz="2000" dirty="0">
              <a:ea typeface="微軟正黑體" panose="020B0604030504040204" pitchFamily="34" charset="-120"/>
            </a:endParaRPr>
          </a:p>
        </p:txBody>
      </p:sp>
    </p:spTree>
    <p:extLst>
      <p:ext uri="{BB962C8B-B14F-4D97-AF65-F5344CB8AC3E}">
        <p14:creationId xmlns:p14="http://schemas.microsoft.com/office/powerpoint/2010/main" val="344046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8">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371093" y="1161288"/>
            <a:ext cx="4636335" cy="1124712"/>
          </a:xfrm>
        </p:spPr>
        <p:txBody>
          <a:bodyPr anchor="b">
            <a:noAutofit/>
          </a:bodyPr>
          <a:lstStyle/>
          <a:p>
            <a:r>
              <a:rPr lang="zh-TW" altLang="en-US" sz="3800" dirty="0">
                <a:ea typeface="微軟正黑體" panose="020B0604030504040204" pitchFamily="34" charset="-120"/>
              </a:rPr>
              <a:t>模型成果：</a:t>
            </a:r>
            <a:br>
              <a:rPr lang="en-US" altLang="zh-TW" sz="3800" dirty="0">
                <a:ea typeface="微軟正黑體" panose="020B0604030504040204" pitchFamily="34" charset="-120"/>
              </a:rPr>
            </a:br>
            <a:r>
              <a:rPr lang="zh-TW" altLang="en-US" sz="3800" dirty="0">
                <a:ea typeface="微軟正黑體" panose="020B0604030504040204" pitchFamily="34" charset="-120"/>
              </a:rPr>
              <a:t>線性</a:t>
            </a:r>
            <a:r>
              <a:rPr lang="en-US" altLang="zh-TW" sz="3800" dirty="0">
                <a:ea typeface="微軟正黑體" panose="020B0604030504040204" pitchFamily="34" charset="-120"/>
              </a:rPr>
              <a:t>SVM</a:t>
            </a:r>
            <a:endParaRPr lang="zh-TW" altLang="en-US" sz="3800" dirty="0">
              <a:latin typeface="微軟正黑體" panose="020B0604030504040204" pitchFamily="34" charset="-120"/>
              <a:ea typeface="微軟正黑體" panose="020B0604030504040204" pitchFamily="34" charset="-120"/>
            </a:endParaRPr>
          </a:p>
        </p:txBody>
      </p:sp>
      <p:sp>
        <p:nvSpPr>
          <p:cNvPr id="15"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371093" y="2718054"/>
            <a:ext cx="4148639" cy="3207258"/>
          </a:xfrm>
        </p:spPr>
        <p:txBody>
          <a:bodyPr anchor="t">
            <a:normAutofit/>
          </a:bodyPr>
          <a:lstStyle/>
          <a:p>
            <a:r>
              <a:rPr lang="en-US" altLang="zh-TW" dirty="0">
                <a:ea typeface="微軟正黑體" panose="020B0604030504040204" pitchFamily="34" charset="-120"/>
              </a:rPr>
              <a:t>Accuracy</a:t>
            </a:r>
            <a:r>
              <a:rPr lang="zh-TW" altLang="en-US" dirty="0">
                <a:ea typeface="微軟正黑體" panose="020B0604030504040204" pitchFamily="34" charset="-120"/>
              </a:rPr>
              <a:t>：</a:t>
            </a:r>
            <a:r>
              <a:rPr lang="en-US" altLang="zh-TW" dirty="0">
                <a:ea typeface="微軟正黑體" panose="020B0604030504040204" pitchFamily="34" charset="-120"/>
              </a:rPr>
              <a:t>79.03%</a:t>
            </a:r>
          </a:p>
          <a:p>
            <a:r>
              <a:rPr lang="zh-TW" altLang="en-US" dirty="0">
                <a:latin typeface="微軟正黑體" panose="020B0604030504040204" pitchFamily="34" charset="-120"/>
                <a:ea typeface="微軟正黑體" panose="020B0604030504040204" pitchFamily="34" charset="-120"/>
              </a:rPr>
              <a:t>答對</a:t>
            </a:r>
            <a:r>
              <a:rPr lang="en-US" altLang="zh-TW" dirty="0">
                <a:latin typeface="微軟正黑體" panose="020B0604030504040204" pitchFamily="34" charset="-120"/>
                <a:ea typeface="微軟正黑體" panose="020B0604030504040204" pitchFamily="34" charset="-120"/>
              </a:rPr>
              <a:t>5518</a:t>
            </a:r>
            <a:r>
              <a:rPr lang="zh-TW" altLang="en-US" dirty="0">
                <a:latin typeface="微軟正黑體" panose="020B0604030504040204" pitchFamily="34" charset="-120"/>
                <a:ea typeface="微軟正黑體" panose="020B0604030504040204" pitchFamily="34" charset="-120"/>
              </a:rPr>
              <a:t>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答錯</a:t>
            </a:r>
            <a:r>
              <a:rPr lang="en-US" altLang="zh-TW" dirty="0">
                <a:latin typeface="微軟正黑體" panose="020B0604030504040204" pitchFamily="34" charset="-120"/>
                <a:ea typeface="微軟正黑體" panose="020B0604030504040204" pitchFamily="34" charset="-120"/>
              </a:rPr>
              <a:t>1464</a:t>
            </a:r>
            <a:r>
              <a:rPr lang="zh-TW" altLang="en-US" dirty="0">
                <a:latin typeface="微軟正黑體" panose="020B0604030504040204" pitchFamily="34" charset="-120"/>
                <a:ea typeface="微軟正黑體" panose="020B0604030504040204" pitchFamily="34" charset="-120"/>
              </a:rPr>
              <a:t>個</a:t>
            </a:r>
            <a:endParaRPr lang="en-US" altLang="zh-TW" dirty="0">
              <a:latin typeface="微軟正黑體" panose="020B0604030504040204" pitchFamily="34" charset="-120"/>
              <a:ea typeface="微軟正黑體" panose="020B0604030504040204" pitchFamily="34" charset="-120"/>
            </a:endParaRPr>
          </a:p>
        </p:txBody>
      </p:sp>
      <p:sp>
        <p:nvSpPr>
          <p:cNvPr id="12" name="頁尾版面配置區 11">
            <a:extLst>
              <a:ext uri="{FF2B5EF4-FFF2-40B4-BE49-F238E27FC236}">
                <a16:creationId xmlns:a16="http://schemas.microsoft.com/office/drawing/2014/main" id="{DCFC37B6-699B-85F6-25F4-69A90ACF499C}"/>
              </a:ext>
            </a:extLst>
          </p:cNvPr>
          <p:cNvSpPr>
            <a:spLocks noGrp="1"/>
          </p:cNvSpPr>
          <p:nvPr>
            <p:ph type="ftr" sz="quarter" idx="11"/>
          </p:nvPr>
        </p:nvSpPr>
        <p:spPr>
          <a:xfrm>
            <a:off x="4898967" y="6356350"/>
            <a:ext cx="4114800" cy="365125"/>
          </a:xfrm>
        </p:spPr>
        <p:txBody>
          <a:bodyPr>
            <a:normAutofit/>
          </a:bodyPr>
          <a:lstStyle/>
          <a:p>
            <a:pPr algn="l">
              <a:spcAft>
                <a:spcPts val="600"/>
              </a:spcAft>
            </a:pPr>
            <a:r>
              <a:rPr lang="zh-TW" altLang="en-US">
                <a:solidFill>
                  <a:schemeClr val="tx2">
                    <a:lumMod val="50000"/>
                    <a:lumOff val="50000"/>
                  </a:schemeClr>
                </a:solidFill>
              </a:rPr>
              <a:t>創新</a:t>
            </a:r>
            <a:r>
              <a:rPr lang="en-US" altLang="zh-TW">
                <a:solidFill>
                  <a:schemeClr val="tx2">
                    <a:lumMod val="50000"/>
                    <a:lumOff val="50000"/>
                  </a:schemeClr>
                </a:solidFill>
              </a:rPr>
              <a:t>AI</a:t>
            </a:r>
            <a:r>
              <a:rPr lang="zh-TW" altLang="en-US">
                <a:solidFill>
                  <a:schemeClr val="tx2">
                    <a:lumMod val="50000"/>
                    <a:lumOff val="50000"/>
                  </a:schemeClr>
                </a:solidFill>
              </a:rPr>
              <a:t>碩一 </a:t>
            </a:r>
            <a:r>
              <a:rPr lang="en-US" altLang="zh-TW">
                <a:solidFill>
                  <a:schemeClr val="tx2">
                    <a:lumMod val="50000"/>
                    <a:lumOff val="50000"/>
                  </a:schemeClr>
                </a:solidFill>
              </a:rPr>
              <a:t>111C71008 </a:t>
            </a:r>
            <a:r>
              <a:rPr lang="zh-TW" altLang="en-US">
                <a:solidFill>
                  <a:schemeClr val="tx2">
                    <a:lumMod val="50000"/>
                    <a:lumOff val="50000"/>
                  </a:schemeClr>
                </a:solidFill>
              </a:rPr>
              <a:t>何哲平</a:t>
            </a:r>
            <a:endParaRPr lang="en-US">
              <a:solidFill>
                <a:schemeClr val="tx2">
                  <a:lumMod val="50000"/>
                  <a:lumOff val="50000"/>
                </a:schemeClr>
              </a:solidFill>
            </a:endParaRPr>
          </a:p>
        </p:txBody>
      </p:sp>
      <p:sp>
        <p:nvSpPr>
          <p:cNvPr id="11" name="投影片編號版面配置區 10">
            <a:extLst>
              <a:ext uri="{FF2B5EF4-FFF2-40B4-BE49-F238E27FC236}">
                <a16:creationId xmlns:a16="http://schemas.microsoft.com/office/drawing/2014/main" id="{87F6B99B-D8D8-1B1D-78F0-DA3ABF4798A6}"/>
              </a:ext>
            </a:extLst>
          </p:cNvPr>
          <p:cNvSpPr>
            <a:spLocks noGrp="1"/>
          </p:cNvSpPr>
          <p:nvPr>
            <p:ph type="sldNum" sz="quarter" idx="12"/>
          </p:nvPr>
        </p:nvSpPr>
        <p:spPr>
          <a:xfrm>
            <a:off x="9692640" y="6356350"/>
            <a:ext cx="2124456" cy="365125"/>
          </a:xfrm>
        </p:spPr>
        <p:txBody>
          <a:bodyPr>
            <a:normAutofit/>
          </a:bodyPr>
          <a:lstStyle/>
          <a:p>
            <a:pPr>
              <a:spcAft>
                <a:spcPts val="600"/>
              </a:spcAft>
            </a:pPr>
            <a:fld id="{B2DC25EE-239B-4C5F-AAD1-255A7D5F1EE2}" type="slidenum">
              <a:rPr lang="en-US">
                <a:solidFill>
                  <a:schemeClr val="tx2">
                    <a:lumMod val="50000"/>
                    <a:lumOff val="50000"/>
                  </a:schemeClr>
                </a:solidFill>
              </a:rPr>
              <a:pPr>
                <a:spcAft>
                  <a:spcPts val="600"/>
                </a:spcAft>
              </a:pPr>
              <a:t>45</a:t>
            </a:fld>
            <a:endParaRPr lang="en-US">
              <a:solidFill>
                <a:schemeClr val="tx2">
                  <a:lumMod val="50000"/>
                  <a:lumOff val="50000"/>
                </a:schemeClr>
              </a:solidFill>
            </a:endParaRPr>
          </a:p>
        </p:txBody>
      </p:sp>
      <p:sp>
        <p:nvSpPr>
          <p:cNvPr id="7" name="文字方塊 6">
            <a:extLst>
              <a:ext uri="{FF2B5EF4-FFF2-40B4-BE49-F238E27FC236}">
                <a16:creationId xmlns:a16="http://schemas.microsoft.com/office/drawing/2014/main" id="{C81BA232-27A9-35E2-D49D-3782AAAC8BFF}"/>
              </a:ext>
            </a:extLst>
          </p:cNvPr>
          <p:cNvSpPr txBox="1"/>
          <p:nvPr/>
        </p:nvSpPr>
        <p:spPr>
          <a:xfrm>
            <a:off x="4801285" y="3986320"/>
            <a:ext cx="3444634" cy="1569660"/>
          </a:xfrm>
          <a:prstGeom prst="rect">
            <a:avLst/>
          </a:prstGeom>
          <a:noFill/>
        </p:spPr>
        <p:txBody>
          <a:bodyPr wrap="square">
            <a:spAutoFit/>
          </a:bodyPr>
          <a:lstStyle/>
          <a:p>
            <a:pPr marL="0" indent="0">
              <a:buNone/>
            </a:pPr>
            <a:r>
              <a:rPr lang="zh-TW" altLang="en-US" sz="2400" dirty="0">
                <a:latin typeface="微軟正黑體" panose="020B0604030504040204" pitchFamily="34" charset="-120"/>
                <a:ea typeface="微軟正黑體" panose="020B0604030504040204" pitchFamily="34" charset="-120"/>
              </a:rPr>
              <a:t>檢視</a:t>
            </a:r>
            <a:r>
              <a:rPr lang="en-US" altLang="zh-TW" sz="2400" dirty="0">
                <a:latin typeface="微軟正黑體" panose="020B0604030504040204" pitchFamily="34" charset="-120"/>
                <a:ea typeface="微軟正黑體" panose="020B0604030504040204" pitchFamily="34" charset="-120"/>
              </a:rPr>
              <a:t>NG</a:t>
            </a:r>
            <a:r>
              <a:rPr lang="zh-TW" altLang="en-US" sz="2400" dirty="0">
                <a:latin typeface="微軟正黑體" panose="020B0604030504040204" pitchFamily="34" charset="-120"/>
                <a:ea typeface="微軟正黑體" panose="020B0604030504040204" pitchFamily="34" charset="-120"/>
              </a:rPr>
              <a:t>資料</a:t>
            </a:r>
            <a:endParaRPr lang="en-US" altLang="zh-TW" sz="2400"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Precision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89.22%</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Recall</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44.85%</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F1-Score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59.69%</a:t>
            </a:r>
          </a:p>
        </p:txBody>
      </p:sp>
      <p:sp>
        <p:nvSpPr>
          <p:cNvPr id="10" name="文字方塊 9">
            <a:extLst>
              <a:ext uri="{FF2B5EF4-FFF2-40B4-BE49-F238E27FC236}">
                <a16:creationId xmlns:a16="http://schemas.microsoft.com/office/drawing/2014/main" id="{F4EB5C95-DAC1-CDEE-D78B-7193AD4146DA}"/>
              </a:ext>
            </a:extLst>
          </p:cNvPr>
          <p:cNvSpPr txBox="1"/>
          <p:nvPr/>
        </p:nvSpPr>
        <p:spPr>
          <a:xfrm>
            <a:off x="8319122" y="3986320"/>
            <a:ext cx="3444634" cy="1938992"/>
          </a:xfrm>
          <a:prstGeom prst="rect">
            <a:avLst/>
          </a:prstGeom>
          <a:noFill/>
        </p:spPr>
        <p:txBody>
          <a:bodyPr wrap="square">
            <a:spAutoFit/>
          </a:bodyPr>
          <a:lstStyle/>
          <a:p>
            <a:pPr marL="0" indent="0">
              <a:buNone/>
            </a:pPr>
            <a:r>
              <a:rPr lang="zh-TW" altLang="en-US" sz="2400" dirty="0">
                <a:latin typeface="微軟正黑體" panose="020B0604030504040204" pitchFamily="34" charset="-120"/>
                <a:ea typeface="微軟正黑體" panose="020B0604030504040204" pitchFamily="34" charset="-120"/>
              </a:rPr>
              <a:t>檢視</a:t>
            </a:r>
            <a:r>
              <a:rPr lang="en-US" altLang="zh-TW" sz="2400" dirty="0">
                <a:latin typeface="微軟正黑體" panose="020B0604030504040204" pitchFamily="34" charset="-120"/>
                <a:ea typeface="微軟正黑體" panose="020B0604030504040204" pitchFamily="34" charset="-120"/>
              </a:rPr>
              <a:t>OK</a:t>
            </a:r>
            <a:r>
              <a:rPr lang="zh-TW" altLang="en-US" sz="2400" dirty="0">
                <a:latin typeface="微軟正黑體" panose="020B0604030504040204" pitchFamily="34" charset="-120"/>
                <a:ea typeface="微軟正黑體" panose="020B0604030504040204" pitchFamily="34" charset="-120"/>
              </a:rPr>
              <a:t>資料</a:t>
            </a:r>
            <a:endParaRPr lang="en-US" altLang="zh-TW" sz="2400"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Precision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76.89%</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Recall</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97.13%</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F1-Score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85.83% </a:t>
            </a:r>
          </a:p>
          <a:p>
            <a:pPr marL="0" indent="0">
              <a:buNone/>
            </a:pPr>
            <a:endParaRPr lang="en-US" altLang="zh-TW" sz="2400" dirty="0">
              <a:latin typeface="微軟正黑體" panose="020B0604030504040204" pitchFamily="34" charset="-120"/>
              <a:ea typeface="微軟正黑體" panose="020B0604030504040204" pitchFamily="34" charset="-120"/>
            </a:endParaRPr>
          </a:p>
        </p:txBody>
      </p:sp>
      <p:graphicFrame>
        <p:nvGraphicFramePr>
          <p:cNvPr id="8" name="表格 7">
            <a:extLst>
              <a:ext uri="{FF2B5EF4-FFF2-40B4-BE49-F238E27FC236}">
                <a16:creationId xmlns:a16="http://schemas.microsoft.com/office/drawing/2014/main" id="{75D7ECD8-CE77-CE4D-E8D4-CE367F982CA8}"/>
              </a:ext>
            </a:extLst>
          </p:cNvPr>
          <p:cNvGraphicFramePr>
            <a:graphicFrameLocks noGrp="1"/>
          </p:cNvGraphicFramePr>
          <p:nvPr>
            <p:extLst>
              <p:ext uri="{D42A27DB-BD31-4B8C-83A1-F6EECF244321}">
                <p14:modId xmlns:p14="http://schemas.microsoft.com/office/powerpoint/2010/main" val="3559022502"/>
              </p:ext>
            </p:extLst>
          </p:nvPr>
        </p:nvGraphicFramePr>
        <p:xfrm>
          <a:off x="4801285" y="1329620"/>
          <a:ext cx="6921943" cy="2227720"/>
        </p:xfrm>
        <a:graphic>
          <a:graphicData uri="http://schemas.openxmlformats.org/drawingml/2006/table">
            <a:tbl>
              <a:tblPr firstRow="1" bandRow="1"/>
              <a:tblGrid>
                <a:gridCol w="505171">
                  <a:extLst>
                    <a:ext uri="{9D8B030D-6E8A-4147-A177-3AD203B41FA5}">
                      <a16:colId xmlns:a16="http://schemas.microsoft.com/office/drawing/2014/main" val="910777063"/>
                    </a:ext>
                  </a:extLst>
                </a:gridCol>
                <a:gridCol w="1664578">
                  <a:extLst>
                    <a:ext uri="{9D8B030D-6E8A-4147-A177-3AD203B41FA5}">
                      <a16:colId xmlns:a16="http://schemas.microsoft.com/office/drawing/2014/main" val="64588414"/>
                    </a:ext>
                  </a:extLst>
                </a:gridCol>
                <a:gridCol w="1925101">
                  <a:extLst>
                    <a:ext uri="{9D8B030D-6E8A-4147-A177-3AD203B41FA5}">
                      <a16:colId xmlns:a16="http://schemas.microsoft.com/office/drawing/2014/main" val="3438924906"/>
                    </a:ext>
                  </a:extLst>
                </a:gridCol>
                <a:gridCol w="1887144">
                  <a:extLst>
                    <a:ext uri="{9D8B030D-6E8A-4147-A177-3AD203B41FA5}">
                      <a16:colId xmlns:a16="http://schemas.microsoft.com/office/drawing/2014/main" val="2395940529"/>
                    </a:ext>
                  </a:extLst>
                </a:gridCol>
                <a:gridCol w="939949">
                  <a:extLst>
                    <a:ext uri="{9D8B030D-6E8A-4147-A177-3AD203B41FA5}">
                      <a16:colId xmlns:a16="http://schemas.microsoft.com/office/drawing/2014/main" val="4071409549"/>
                    </a:ext>
                  </a:extLst>
                </a:gridCol>
              </a:tblGrid>
              <a:tr h="445544">
                <a:tc>
                  <a:txBody>
                    <a:bodyPr/>
                    <a:lstStyle/>
                    <a:p>
                      <a:pPr algn="l" fontAlgn="ctr"/>
                      <a:endParaRPr lang="zh-TW" altLang="en-US" sz="2600" b="0" i="0" u="none" strike="noStrike">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endPar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預測值</a:t>
                      </a:r>
                    </a:p>
                  </a:txBody>
                  <a:tcPr marL="8281" marR="8281" marT="8281"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46087447"/>
                  </a:ext>
                </a:extLst>
              </a:tr>
              <a:tr h="445544">
                <a:tc>
                  <a:txBody>
                    <a:bodyPr/>
                    <a:lstStyle/>
                    <a:p>
                      <a:pPr algn="l" fontAlgn="ctr"/>
                      <a:endPar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zh-TW" altLang="en-US" sz="26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Predict_NG</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Predict_OK</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a:solidFill>
                            <a:srgbClr val="000000"/>
                          </a:solidFill>
                          <a:effectLst/>
                          <a:latin typeface="微軟正黑體" panose="020B0604030504040204" pitchFamily="34" charset="-120"/>
                          <a:ea typeface="微軟正黑體" panose="020B0604030504040204" pitchFamily="34" charset="-120"/>
                        </a:rPr>
                        <a:t>Sum</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084791"/>
                  </a:ext>
                </a:extLst>
              </a:tr>
              <a:tr h="445544">
                <a:tc rowSpan="3">
                  <a:txBody>
                    <a:bodyPr/>
                    <a:lstStyle/>
                    <a:p>
                      <a:pPr algn="ctr" fontAlgn="ct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實</a:t>
                      </a:r>
                      <a:b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際</a:t>
                      </a:r>
                      <a:b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值</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Label_NG</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1084</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1333</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2417</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477570"/>
                  </a:ext>
                </a:extLst>
              </a:tr>
              <a:tr h="445544">
                <a:tc vMerge="1">
                  <a:txBody>
                    <a:bodyPr/>
                    <a:lstStyle/>
                    <a:p>
                      <a:endParaRPr lang="zh-TW" altLang="en-US"/>
                    </a:p>
                  </a:txBody>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Label_OK</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131</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4434</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4565</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210897"/>
                  </a:ext>
                </a:extLst>
              </a:tr>
              <a:tr h="445544">
                <a:tc vMerge="1">
                  <a:txBody>
                    <a:bodyPr/>
                    <a:lstStyle/>
                    <a:p>
                      <a:endParaRPr lang="zh-TW" altLang="en-US"/>
                    </a:p>
                  </a:txBody>
                  <a:tcPr/>
                </a:tc>
                <a:tc>
                  <a:txBody>
                    <a:bodyPr/>
                    <a:lstStyle/>
                    <a:p>
                      <a:pPr algn="l" fontAlgn="ctr"/>
                      <a:r>
                        <a:rPr lang="en-US" sz="2600" b="0" i="0"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1215</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5767</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6982</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79145"/>
                  </a:ext>
                </a:extLst>
              </a:tr>
            </a:tbl>
          </a:graphicData>
        </a:graphic>
      </p:graphicFrame>
    </p:spTree>
    <p:extLst>
      <p:ext uri="{BB962C8B-B14F-4D97-AF65-F5344CB8AC3E}">
        <p14:creationId xmlns:p14="http://schemas.microsoft.com/office/powerpoint/2010/main" val="2563679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8">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371093" y="1161288"/>
            <a:ext cx="4636335" cy="1124712"/>
          </a:xfrm>
        </p:spPr>
        <p:txBody>
          <a:bodyPr anchor="b">
            <a:noAutofit/>
          </a:bodyPr>
          <a:lstStyle/>
          <a:p>
            <a:r>
              <a:rPr lang="zh-TW" altLang="en-US" sz="3800" dirty="0">
                <a:ea typeface="微軟正黑體" panose="020B0604030504040204" pitchFamily="34" charset="-120"/>
              </a:rPr>
              <a:t>模型成果：</a:t>
            </a:r>
            <a:br>
              <a:rPr lang="en-US" altLang="zh-TW" sz="3800" dirty="0">
                <a:ea typeface="微軟正黑體" panose="020B0604030504040204" pitchFamily="34" charset="-120"/>
              </a:rPr>
            </a:br>
            <a:r>
              <a:rPr lang="zh-TW" altLang="en-US" sz="3800" dirty="0">
                <a:ea typeface="微軟正黑體" panose="020B0604030504040204" pitchFamily="34" charset="-120"/>
              </a:rPr>
              <a:t>非線性</a:t>
            </a:r>
            <a:r>
              <a:rPr lang="en-US" altLang="zh-TW" sz="3800" dirty="0">
                <a:ea typeface="微軟正黑體" panose="020B0604030504040204" pitchFamily="34" charset="-120"/>
              </a:rPr>
              <a:t>SVM</a:t>
            </a:r>
            <a:endParaRPr lang="zh-TW" altLang="en-US" sz="3800" dirty="0">
              <a:latin typeface="微軟正黑體" panose="020B0604030504040204" pitchFamily="34" charset="-120"/>
              <a:ea typeface="微軟正黑體" panose="020B0604030504040204" pitchFamily="34" charset="-120"/>
            </a:endParaRPr>
          </a:p>
        </p:txBody>
      </p:sp>
      <p:sp>
        <p:nvSpPr>
          <p:cNvPr id="15"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371093" y="2718054"/>
            <a:ext cx="4148639" cy="3207258"/>
          </a:xfrm>
        </p:spPr>
        <p:txBody>
          <a:bodyPr anchor="t">
            <a:normAutofit/>
          </a:bodyPr>
          <a:lstStyle/>
          <a:p>
            <a:r>
              <a:rPr lang="en-US" altLang="zh-TW" dirty="0">
                <a:ea typeface="微軟正黑體" panose="020B0604030504040204" pitchFamily="34" charset="-120"/>
              </a:rPr>
              <a:t>Accuracy</a:t>
            </a:r>
            <a:r>
              <a:rPr lang="zh-TW" altLang="en-US" dirty="0">
                <a:ea typeface="微軟正黑體" panose="020B0604030504040204" pitchFamily="34" charset="-120"/>
              </a:rPr>
              <a:t>：</a:t>
            </a:r>
            <a:r>
              <a:rPr lang="en-US" altLang="zh-TW" dirty="0">
                <a:ea typeface="微軟正黑體" panose="020B0604030504040204" pitchFamily="34" charset="-120"/>
              </a:rPr>
              <a:t>82.78%</a:t>
            </a:r>
          </a:p>
          <a:p>
            <a:r>
              <a:rPr lang="zh-TW" altLang="en-US" dirty="0">
                <a:latin typeface="微軟正黑體" panose="020B0604030504040204" pitchFamily="34" charset="-120"/>
                <a:ea typeface="微軟正黑體" panose="020B0604030504040204" pitchFamily="34" charset="-120"/>
              </a:rPr>
              <a:t>答對</a:t>
            </a:r>
            <a:r>
              <a:rPr lang="en-US" altLang="zh-TW" dirty="0">
                <a:latin typeface="微軟正黑體" panose="020B0604030504040204" pitchFamily="34" charset="-120"/>
                <a:ea typeface="微軟正黑體" panose="020B0604030504040204" pitchFamily="34" charset="-120"/>
              </a:rPr>
              <a:t>5780</a:t>
            </a:r>
            <a:r>
              <a:rPr lang="zh-TW" altLang="en-US" dirty="0">
                <a:latin typeface="微軟正黑體" panose="020B0604030504040204" pitchFamily="34" charset="-120"/>
                <a:ea typeface="微軟正黑體" panose="020B0604030504040204" pitchFamily="34" charset="-120"/>
              </a:rPr>
              <a:t>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答錯</a:t>
            </a:r>
            <a:r>
              <a:rPr lang="en-US" altLang="zh-TW" dirty="0">
                <a:latin typeface="微軟正黑體" panose="020B0604030504040204" pitchFamily="34" charset="-120"/>
                <a:ea typeface="微軟正黑體" panose="020B0604030504040204" pitchFamily="34" charset="-120"/>
              </a:rPr>
              <a:t>1202</a:t>
            </a:r>
            <a:r>
              <a:rPr lang="zh-TW" altLang="en-US" dirty="0">
                <a:latin typeface="微軟正黑體" panose="020B0604030504040204" pitchFamily="34" charset="-120"/>
                <a:ea typeface="微軟正黑體" panose="020B0604030504040204" pitchFamily="34" charset="-120"/>
              </a:rPr>
              <a:t>個</a:t>
            </a:r>
            <a:endParaRPr lang="en-US" altLang="zh-TW" dirty="0">
              <a:latin typeface="微軟正黑體" panose="020B0604030504040204" pitchFamily="34" charset="-120"/>
              <a:ea typeface="微軟正黑體" panose="020B0604030504040204" pitchFamily="34" charset="-120"/>
            </a:endParaRPr>
          </a:p>
        </p:txBody>
      </p:sp>
      <p:sp>
        <p:nvSpPr>
          <p:cNvPr id="12" name="頁尾版面配置區 11">
            <a:extLst>
              <a:ext uri="{FF2B5EF4-FFF2-40B4-BE49-F238E27FC236}">
                <a16:creationId xmlns:a16="http://schemas.microsoft.com/office/drawing/2014/main" id="{DCFC37B6-699B-85F6-25F4-69A90ACF499C}"/>
              </a:ext>
            </a:extLst>
          </p:cNvPr>
          <p:cNvSpPr>
            <a:spLocks noGrp="1"/>
          </p:cNvSpPr>
          <p:nvPr>
            <p:ph type="ftr" sz="quarter" idx="11"/>
          </p:nvPr>
        </p:nvSpPr>
        <p:spPr>
          <a:xfrm>
            <a:off x="4898967" y="6356350"/>
            <a:ext cx="4114800" cy="365125"/>
          </a:xfrm>
        </p:spPr>
        <p:txBody>
          <a:bodyPr>
            <a:normAutofit/>
          </a:bodyPr>
          <a:lstStyle/>
          <a:p>
            <a:pPr algn="l">
              <a:spcAft>
                <a:spcPts val="600"/>
              </a:spcAft>
            </a:pPr>
            <a:r>
              <a:rPr lang="zh-TW" altLang="en-US">
                <a:solidFill>
                  <a:schemeClr val="tx2">
                    <a:lumMod val="50000"/>
                    <a:lumOff val="50000"/>
                  </a:schemeClr>
                </a:solidFill>
              </a:rPr>
              <a:t>創新</a:t>
            </a:r>
            <a:r>
              <a:rPr lang="en-US" altLang="zh-TW">
                <a:solidFill>
                  <a:schemeClr val="tx2">
                    <a:lumMod val="50000"/>
                    <a:lumOff val="50000"/>
                  </a:schemeClr>
                </a:solidFill>
              </a:rPr>
              <a:t>AI</a:t>
            </a:r>
            <a:r>
              <a:rPr lang="zh-TW" altLang="en-US">
                <a:solidFill>
                  <a:schemeClr val="tx2">
                    <a:lumMod val="50000"/>
                    <a:lumOff val="50000"/>
                  </a:schemeClr>
                </a:solidFill>
              </a:rPr>
              <a:t>碩一 </a:t>
            </a:r>
            <a:r>
              <a:rPr lang="en-US" altLang="zh-TW">
                <a:solidFill>
                  <a:schemeClr val="tx2">
                    <a:lumMod val="50000"/>
                    <a:lumOff val="50000"/>
                  </a:schemeClr>
                </a:solidFill>
              </a:rPr>
              <a:t>111C71008 </a:t>
            </a:r>
            <a:r>
              <a:rPr lang="zh-TW" altLang="en-US">
                <a:solidFill>
                  <a:schemeClr val="tx2">
                    <a:lumMod val="50000"/>
                    <a:lumOff val="50000"/>
                  </a:schemeClr>
                </a:solidFill>
              </a:rPr>
              <a:t>何哲平</a:t>
            </a:r>
            <a:endParaRPr lang="en-US">
              <a:solidFill>
                <a:schemeClr val="tx2">
                  <a:lumMod val="50000"/>
                  <a:lumOff val="50000"/>
                </a:schemeClr>
              </a:solidFill>
            </a:endParaRPr>
          </a:p>
        </p:txBody>
      </p:sp>
      <p:sp>
        <p:nvSpPr>
          <p:cNvPr id="11" name="投影片編號版面配置區 10">
            <a:extLst>
              <a:ext uri="{FF2B5EF4-FFF2-40B4-BE49-F238E27FC236}">
                <a16:creationId xmlns:a16="http://schemas.microsoft.com/office/drawing/2014/main" id="{87F6B99B-D8D8-1B1D-78F0-DA3ABF4798A6}"/>
              </a:ext>
            </a:extLst>
          </p:cNvPr>
          <p:cNvSpPr>
            <a:spLocks noGrp="1"/>
          </p:cNvSpPr>
          <p:nvPr>
            <p:ph type="sldNum" sz="quarter" idx="12"/>
          </p:nvPr>
        </p:nvSpPr>
        <p:spPr>
          <a:xfrm>
            <a:off x="9692640" y="6356350"/>
            <a:ext cx="2124456" cy="365125"/>
          </a:xfrm>
        </p:spPr>
        <p:txBody>
          <a:bodyPr>
            <a:normAutofit/>
          </a:bodyPr>
          <a:lstStyle/>
          <a:p>
            <a:pPr>
              <a:spcAft>
                <a:spcPts val="600"/>
              </a:spcAft>
            </a:pPr>
            <a:fld id="{B2DC25EE-239B-4C5F-AAD1-255A7D5F1EE2}" type="slidenum">
              <a:rPr lang="en-US">
                <a:solidFill>
                  <a:schemeClr val="tx2">
                    <a:lumMod val="50000"/>
                    <a:lumOff val="50000"/>
                  </a:schemeClr>
                </a:solidFill>
              </a:rPr>
              <a:pPr>
                <a:spcAft>
                  <a:spcPts val="600"/>
                </a:spcAft>
              </a:pPr>
              <a:t>46</a:t>
            </a:fld>
            <a:endParaRPr lang="en-US">
              <a:solidFill>
                <a:schemeClr val="tx2">
                  <a:lumMod val="50000"/>
                  <a:lumOff val="50000"/>
                </a:schemeClr>
              </a:solidFill>
            </a:endParaRPr>
          </a:p>
        </p:txBody>
      </p:sp>
      <p:sp>
        <p:nvSpPr>
          <p:cNvPr id="7" name="文字方塊 6">
            <a:extLst>
              <a:ext uri="{FF2B5EF4-FFF2-40B4-BE49-F238E27FC236}">
                <a16:creationId xmlns:a16="http://schemas.microsoft.com/office/drawing/2014/main" id="{C81BA232-27A9-35E2-D49D-3782AAAC8BFF}"/>
              </a:ext>
            </a:extLst>
          </p:cNvPr>
          <p:cNvSpPr txBox="1"/>
          <p:nvPr/>
        </p:nvSpPr>
        <p:spPr>
          <a:xfrm>
            <a:off x="4801285" y="3986320"/>
            <a:ext cx="3444634" cy="1569660"/>
          </a:xfrm>
          <a:prstGeom prst="rect">
            <a:avLst/>
          </a:prstGeom>
          <a:noFill/>
        </p:spPr>
        <p:txBody>
          <a:bodyPr wrap="square">
            <a:spAutoFit/>
          </a:bodyPr>
          <a:lstStyle/>
          <a:p>
            <a:pPr marL="0" indent="0">
              <a:buNone/>
            </a:pPr>
            <a:r>
              <a:rPr lang="zh-TW" altLang="en-US" sz="2400" dirty="0">
                <a:latin typeface="微軟正黑體" panose="020B0604030504040204" pitchFamily="34" charset="-120"/>
                <a:ea typeface="微軟正黑體" panose="020B0604030504040204" pitchFamily="34" charset="-120"/>
              </a:rPr>
              <a:t>檢視</a:t>
            </a:r>
            <a:r>
              <a:rPr lang="en-US" altLang="zh-TW" sz="2400" dirty="0">
                <a:latin typeface="微軟正黑體" panose="020B0604030504040204" pitchFamily="34" charset="-120"/>
                <a:ea typeface="微軟正黑體" panose="020B0604030504040204" pitchFamily="34" charset="-120"/>
              </a:rPr>
              <a:t>NG</a:t>
            </a:r>
            <a:r>
              <a:rPr lang="zh-TW" altLang="en-US" sz="2400" dirty="0">
                <a:latin typeface="微軟正黑體" panose="020B0604030504040204" pitchFamily="34" charset="-120"/>
                <a:ea typeface="微軟正黑體" panose="020B0604030504040204" pitchFamily="34" charset="-120"/>
              </a:rPr>
              <a:t>資料</a:t>
            </a:r>
            <a:endParaRPr lang="en-US" altLang="zh-TW" sz="2400"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Precision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80.48%</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Recall</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66.36%</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F1-Score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72.74%</a:t>
            </a:r>
          </a:p>
        </p:txBody>
      </p:sp>
      <p:sp>
        <p:nvSpPr>
          <p:cNvPr id="10" name="文字方塊 9">
            <a:extLst>
              <a:ext uri="{FF2B5EF4-FFF2-40B4-BE49-F238E27FC236}">
                <a16:creationId xmlns:a16="http://schemas.microsoft.com/office/drawing/2014/main" id="{F4EB5C95-DAC1-CDEE-D78B-7193AD4146DA}"/>
              </a:ext>
            </a:extLst>
          </p:cNvPr>
          <p:cNvSpPr txBox="1"/>
          <p:nvPr/>
        </p:nvSpPr>
        <p:spPr>
          <a:xfrm>
            <a:off x="8319122" y="3986320"/>
            <a:ext cx="3444634" cy="1938992"/>
          </a:xfrm>
          <a:prstGeom prst="rect">
            <a:avLst/>
          </a:prstGeom>
          <a:noFill/>
        </p:spPr>
        <p:txBody>
          <a:bodyPr wrap="square">
            <a:spAutoFit/>
          </a:bodyPr>
          <a:lstStyle/>
          <a:p>
            <a:pPr marL="0" indent="0">
              <a:buNone/>
            </a:pPr>
            <a:r>
              <a:rPr lang="zh-TW" altLang="en-US" sz="2400" dirty="0">
                <a:latin typeface="微軟正黑體" panose="020B0604030504040204" pitchFamily="34" charset="-120"/>
                <a:ea typeface="微軟正黑體" panose="020B0604030504040204" pitchFamily="34" charset="-120"/>
              </a:rPr>
              <a:t>檢視</a:t>
            </a:r>
            <a:r>
              <a:rPr lang="en-US" altLang="zh-TW" sz="2400" dirty="0">
                <a:latin typeface="微軟正黑體" panose="020B0604030504040204" pitchFamily="34" charset="-120"/>
                <a:ea typeface="微軟正黑體" panose="020B0604030504040204" pitchFamily="34" charset="-120"/>
              </a:rPr>
              <a:t>OK</a:t>
            </a:r>
            <a:r>
              <a:rPr lang="zh-TW" altLang="en-US" sz="2400" dirty="0">
                <a:latin typeface="微軟正黑體" panose="020B0604030504040204" pitchFamily="34" charset="-120"/>
                <a:ea typeface="微軟正黑體" panose="020B0604030504040204" pitchFamily="34" charset="-120"/>
              </a:rPr>
              <a:t>資料</a:t>
            </a:r>
            <a:endParaRPr lang="en-US" altLang="zh-TW" sz="2400"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Precision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83.7%</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Recall</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91.48%</a:t>
            </a:r>
          </a:p>
          <a:p>
            <a:pPr>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F1-Score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87.42% </a:t>
            </a:r>
          </a:p>
          <a:p>
            <a:pPr marL="0" indent="0">
              <a:buNone/>
            </a:pPr>
            <a:endParaRPr lang="en-US" altLang="zh-TW" sz="2400" dirty="0">
              <a:latin typeface="微軟正黑體" panose="020B0604030504040204" pitchFamily="34" charset="-120"/>
              <a:ea typeface="微軟正黑體" panose="020B0604030504040204" pitchFamily="34" charset="-120"/>
            </a:endParaRPr>
          </a:p>
        </p:txBody>
      </p:sp>
      <p:graphicFrame>
        <p:nvGraphicFramePr>
          <p:cNvPr id="8" name="表格 7">
            <a:extLst>
              <a:ext uri="{FF2B5EF4-FFF2-40B4-BE49-F238E27FC236}">
                <a16:creationId xmlns:a16="http://schemas.microsoft.com/office/drawing/2014/main" id="{75D7ECD8-CE77-CE4D-E8D4-CE367F982CA8}"/>
              </a:ext>
            </a:extLst>
          </p:cNvPr>
          <p:cNvGraphicFramePr>
            <a:graphicFrameLocks noGrp="1"/>
          </p:cNvGraphicFramePr>
          <p:nvPr>
            <p:extLst>
              <p:ext uri="{D42A27DB-BD31-4B8C-83A1-F6EECF244321}">
                <p14:modId xmlns:p14="http://schemas.microsoft.com/office/powerpoint/2010/main" val="1550956502"/>
              </p:ext>
            </p:extLst>
          </p:nvPr>
        </p:nvGraphicFramePr>
        <p:xfrm>
          <a:off x="4801285" y="1329620"/>
          <a:ext cx="6921943" cy="2227720"/>
        </p:xfrm>
        <a:graphic>
          <a:graphicData uri="http://schemas.openxmlformats.org/drawingml/2006/table">
            <a:tbl>
              <a:tblPr firstRow="1" bandRow="1"/>
              <a:tblGrid>
                <a:gridCol w="505171">
                  <a:extLst>
                    <a:ext uri="{9D8B030D-6E8A-4147-A177-3AD203B41FA5}">
                      <a16:colId xmlns:a16="http://schemas.microsoft.com/office/drawing/2014/main" val="910777063"/>
                    </a:ext>
                  </a:extLst>
                </a:gridCol>
                <a:gridCol w="1664578">
                  <a:extLst>
                    <a:ext uri="{9D8B030D-6E8A-4147-A177-3AD203B41FA5}">
                      <a16:colId xmlns:a16="http://schemas.microsoft.com/office/drawing/2014/main" val="64588414"/>
                    </a:ext>
                  </a:extLst>
                </a:gridCol>
                <a:gridCol w="1925101">
                  <a:extLst>
                    <a:ext uri="{9D8B030D-6E8A-4147-A177-3AD203B41FA5}">
                      <a16:colId xmlns:a16="http://schemas.microsoft.com/office/drawing/2014/main" val="3438924906"/>
                    </a:ext>
                  </a:extLst>
                </a:gridCol>
                <a:gridCol w="1887144">
                  <a:extLst>
                    <a:ext uri="{9D8B030D-6E8A-4147-A177-3AD203B41FA5}">
                      <a16:colId xmlns:a16="http://schemas.microsoft.com/office/drawing/2014/main" val="2395940529"/>
                    </a:ext>
                  </a:extLst>
                </a:gridCol>
                <a:gridCol w="939949">
                  <a:extLst>
                    <a:ext uri="{9D8B030D-6E8A-4147-A177-3AD203B41FA5}">
                      <a16:colId xmlns:a16="http://schemas.microsoft.com/office/drawing/2014/main" val="4071409549"/>
                    </a:ext>
                  </a:extLst>
                </a:gridCol>
              </a:tblGrid>
              <a:tr h="445544">
                <a:tc>
                  <a:txBody>
                    <a:bodyPr/>
                    <a:lstStyle/>
                    <a:p>
                      <a:pPr algn="l" fontAlgn="ctr"/>
                      <a:endParaRPr lang="zh-TW" altLang="en-US" sz="2600" b="0" i="0" u="none" strike="noStrike">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endPar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預測值</a:t>
                      </a:r>
                    </a:p>
                  </a:txBody>
                  <a:tcPr marL="8281" marR="8281" marT="8281"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46087447"/>
                  </a:ext>
                </a:extLst>
              </a:tr>
              <a:tr h="445544">
                <a:tc>
                  <a:txBody>
                    <a:bodyPr/>
                    <a:lstStyle/>
                    <a:p>
                      <a:pPr algn="l" fontAlgn="ctr"/>
                      <a:endPar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ctr"/>
                      <a:r>
                        <a:rPr lang="zh-TW" altLang="en-US" sz="26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Predict_NG</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Predict_OK</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a:solidFill>
                            <a:srgbClr val="000000"/>
                          </a:solidFill>
                          <a:effectLst/>
                          <a:latin typeface="微軟正黑體" panose="020B0604030504040204" pitchFamily="34" charset="-120"/>
                          <a:ea typeface="微軟正黑體" panose="020B0604030504040204" pitchFamily="34" charset="-120"/>
                        </a:rPr>
                        <a:t>Sum</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084791"/>
                  </a:ext>
                </a:extLst>
              </a:tr>
              <a:tr h="445544">
                <a:tc rowSpan="3">
                  <a:txBody>
                    <a:bodyPr/>
                    <a:lstStyle/>
                    <a:p>
                      <a:pPr algn="ctr" fontAlgn="ct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實</a:t>
                      </a:r>
                      <a:b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際</a:t>
                      </a:r>
                      <a:b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2600" b="0" i="0" u="none" strike="noStrike" dirty="0">
                          <a:solidFill>
                            <a:srgbClr val="000000"/>
                          </a:solidFill>
                          <a:effectLst/>
                          <a:latin typeface="微軟正黑體" panose="020B0604030504040204" pitchFamily="34" charset="-120"/>
                          <a:ea typeface="微軟正黑體" panose="020B0604030504040204" pitchFamily="34" charset="-120"/>
                        </a:rPr>
                        <a:t>值</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Label_NG</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1604</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813</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2417</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477570"/>
                  </a:ext>
                </a:extLst>
              </a:tr>
              <a:tr h="445544">
                <a:tc vMerge="1">
                  <a:txBody>
                    <a:bodyPr/>
                    <a:lstStyle/>
                    <a:p>
                      <a:endParaRPr lang="zh-TW" altLang="en-US"/>
                    </a:p>
                  </a:txBody>
                  <a:tcPr/>
                </a:tc>
                <a:tc>
                  <a:txBody>
                    <a:bodyPr/>
                    <a:lstStyle/>
                    <a:p>
                      <a:pPr algn="l" fontAlgn="ctr"/>
                      <a:r>
                        <a:rPr lang="en-US" sz="2600" b="0" i="0" u="none" strike="noStrike" dirty="0" err="1">
                          <a:solidFill>
                            <a:srgbClr val="000000"/>
                          </a:solidFill>
                          <a:effectLst/>
                          <a:latin typeface="微軟正黑體" panose="020B0604030504040204" pitchFamily="34" charset="-120"/>
                          <a:ea typeface="微軟正黑體" panose="020B0604030504040204" pitchFamily="34" charset="-120"/>
                        </a:rPr>
                        <a:t>Label_OK</a:t>
                      </a:r>
                      <a:endParaRPr lang="en-US" sz="2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389</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4176</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4565</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210897"/>
                  </a:ext>
                </a:extLst>
              </a:tr>
              <a:tr h="445544">
                <a:tc vMerge="1">
                  <a:txBody>
                    <a:bodyPr/>
                    <a:lstStyle/>
                    <a:p>
                      <a:endParaRPr lang="zh-TW" altLang="en-US"/>
                    </a:p>
                  </a:txBody>
                  <a:tcPr/>
                </a:tc>
                <a:tc>
                  <a:txBody>
                    <a:bodyPr/>
                    <a:lstStyle/>
                    <a:p>
                      <a:pPr algn="l" fontAlgn="ctr"/>
                      <a:r>
                        <a:rPr lang="en-US" sz="2600" b="0" i="0"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1993</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4989</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2600" b="0" i="0" u="none" strike="noStrike" dirty="0">
                          <a:solidFill>
                            <a:srgbClr val="000000"/>
                          </a:solidFill>
                          <a:effectLst/>
                          <a:latin typeface="微軟正黑體" panose="020B0604030504040204" pitchFamily="34" charset="-120"/>
                          <a:ea typeface="微軟正黑體" panose="020B0604030504040204" pitchFamily="34" charset="-120"/>
                        </a:rPr>
                        <a:t>6982</a:t>
                      </a:r>
                    </a:p>
                  </a:txBody>
                  <a:tcPr marL="8281" marR="8281" marT="82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79145"/>
                  </a:ext>
                </a:extLst>
              </a:tr>
            </a:tbl>
          </a:graphicData>
        </a:graphic>
      </p:graphicFrame>
    </p:spTree>
    <p:extLst>
      <p:ext uri="{BB962C8B-B14F-4D97-AF65-F5344CB8AC3E}">
        <p14:creationId xmlns:p14="http://schemas.microsoft.com/office/powerpoint/2010/main" val="225472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zh-TW" altLang="en-US" sz="4800" dirty="0">
                <a:latin typeface="+mj-lt"/>
              </a:rPr>
              <a:t>模型比較</a:t>
            </a:r>
            <a:br>
              <a:rPr lang="en-US" altLang="zh-TW" sz="4800" dirty="0">
                <a:latin typeface="+mj-lt"/>
              </a:rPr>
            </a:br>
            <a:endParaRPr lang="en-US" altLang="zh-TW" sz="4800" dirty="0">
              <a:latin typeface="+mj-lt"/>
            </a:endParaRP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頁尾版面配置區 11">
            <a:extLst>
              <a:ext uri="{FF2B5EF4-FFF2-40B4-BE49-F238E27FC236}">
                <a16:creationId xmlns:a16="http://schemas.microsoft.com/office/drawing/2014/main" id="{DCFC37B6-699B-85F6-25F4-69A90ACF499C}"/>
              </a:ext>
            </a:extLst>
          </p:cNvPr>
          <p:cNvSpPr>
            <a:spLocks noGrp="1"/>
          </p:cNvSpPr>
          <p:nvPr>
            <p:ph type="ftr" sz="quarter" idx="11"/>
          </p:nvPr>
        </p:nvSpPr>
        <p:spPr>
          <a:xfrm>
            <a:off x="4864608" y="6356350"/>
            <a:ext cx="4114800" cy="365125"/>
          </a:xfrm>
        </p:spPr>
        <p:txBody>
          <a:bodyPr vert="horz" lIns="91440" tIns="45720" rIns="91440" bIns="45720" rtlCol="0" anchor="ctr">
            <a:normAutofit/>
          </a:bodyPr>
          <a:lstStyle/>
          <a:p>
            <a:pPr algn="l">
              <a:spcAft>
                <a:spcPts val="600"/>
              </a:spcAft>
            </a:pPr>
            <a:r>
              <a:rPr lang="zh-TW" altLang="en-US" kern="1200">
                <a:solidFill>
                  <a:schemeClr val="tx2">
                    <a:lumMod val="50000"/>
                    <a:lumOff val="50000"/>
                  </a:schemeClr>
                </a:solidFill>
                <a:latin typeface="+mn-lt"/>
                <a:ea typeface="+mn-ea"/>
                <a:cs typeface="+mn-cs"/>
              </a:rPr>
              <a:t>創新</a:t>
            </a:r>
            <a:r>
              <a:rPr lang="en-US" altLang="zh-TW" kern="1200">
                <a:solidFill>
                  <a:schemeClr val="tx2">
                    <a:lumMod val="50000"/>
                    <a:lumOff val="50000"/>
                  </a:schemeClr>
                </a:solidFill>
                <a:latin typeface="+mn-lt"/>
                <a:ea typeface="+mn-ea"/>
                <a:cs typeface="+mn-cs"/>
              </a:rPr>
              <a:t>AI</a:t>
            </a:r>
            <a:r>
              <a:rPr lang="zh-TW" altLang="en-US" kern="1200">
                <a:solidFill>
                  <a:schemeClr val="tx2">
                    <a:lumMod val="50000"/>
                    <a:lumOff val="50000"/>
                  </a:schemeClr>
                </a:solidFill>
                <a:latin typeface="+mn-lt"/>
                <a:ea typeface="+mn-ea"/>
                <a:cs typeface="+mn-cs"/>
              </a:rPr>
              <a:t>碩一 </a:t>
            </a:r>
            <a:r>
              <a:rPr lang="en-US" altLang="zh-TW" kern="1200">
                <a:solidFill>
                  <a:schemeClr val="tx2">
                    <a:lumMod val="50000"/>
                    <a:lumOff val="50000"/>
                  </a:schemeClr>
                </a:solidFill>
                <a:latin typeface="+mn-lt"/>
                <a:ea typeface="+mn-ea"/>
                <a:cs typeface="+mn-cs"/>
              </a:rPr>
              <a:t>111C71008 </a:t>
            </a:r>
            <a:r>
              <a:rPr lang="zh-TW" altLang="en-US" kern="1200">
                <a:solidFill>
                  <a:schemeClr val="tx2">
                    <a:lumMod val="50000"/>
                    <a:lumOff val="50000"/>
                  </a:schemeClr>
                </a:solidFill>
                <a:latin typeface="+mn-lt"/>
                <a:ea typeface="+mn-ea"/>
                <a:cs typeface="+mn-cs"/>
              </a:rPr>
              <a:t>何哲平</a:t>
            </a:r>
            <a:endParaRPr lang="en-US" kern="1200">
              <a:solidFill>
                <a:schemeClr val="tx2">
                  <a:lumMod val="50000"/>
                  <a:lumOff val="50000"/>
                </a:schemeClr>
              </a:solidFill>
              <a:latin typeface="+mn-lt"/>
              <a:ea typeface="+mn-ea"/>
              <a:cs typeface="+mn-cs"/>
            </a:endParaRPr>
          </a:p>
        </p:txBody>
      </p:sp>
      <p:sp>
        <p:nvSpPr>
          <p:cNvPr id="11" name="投影片編號版面配置區 10">
            <a:extLst>
              <a:ext uri="{FF2B5EF4-FFF2-40B4-BE49-F238E27FC236}">
                <a16:creationId xmlns:a16="http://schemas.microsoft.com/office/drawing/2014/main" id="{87F6B99B-D8D8-1B1D-78F0-DA3ABF4798A6}"/>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B2DC25EE-239B-4C5F-AAD1-255A7D5F1EE2}" type="slidenum">
              <a:rPr lang="en-US">
                <a:solidFill>
                  <a:schemeClr val="tx2">
                    <a:lumMod val="50000"/>
                    <a:lumOff val="50000"/>
                  </a:schemeClr>
                </a:solidFill>
                <a:latin typeface="+mn-lt"/>
              </a:rPr>
              <a:pPr>
                <a:spcAft>
                  <a:spcPts val="600"/>
                </a:spcAft>
              </a:pPr>
              <a:t>47</a:t>
            </a:fld>
            <a:endParaRPr lang="en-US">
              <a:solidFill>
                <a:schemeClr val="tx2">
                  <a:lumMod val="50000"/>
                  <a:lumOff val="50000"/>
                </a:schemeClr>
              </a:solidFill>
              <a:latin typeface="+mn-lt"/>
            </a:endParaRPr>
          </a:p>
        </p:txBody>
      </p:sp>
      <p:graphicFrame>
        <p:nvGraphicFramePr>
          <p:cNvPr id="44" name="內容版面配置區 5">
            <a:extLst>
              <a:ext uri="{FF2B5EF4-FFF2-40B4-BE49-F238E27FC236}">
                <a16:creationId xmlns:a16="http://schemas.microsoft.com/office/drawing/2014/main" id="{24010516-A35B-58DC-0F89-A2C70473ED24}"/>
              </a:ext>
            </a:extLst>
          </p:cNvPr>
          <p:cNvGraphicFramePr>
            <a:graphicFrameLocks noGrp="1"/>
          </p:cNvGraphicFramePr>
          <p:nvPr>
            <p:ph idx="1"/>
            <p:extLst>
              <p:ext uri="{D42A27DB-BD31-4B8C-83A1-F6EECF244321}">
                <p14:modId xmlns:p14="http://schemas.microsoft.com/office/powerpoint/2010/main" val="3306143798"/>
              </p:ext>
            </p:extLst>
          </p:nvPr>
        </p:nvGraphicFramePr>
        <p:xfrm>
          <a:off x="5086349" y="625683"/>
          <a:ext cx="6402881" cy="5455380"/>
        </p:xfrm>
        <a:graphic>
          <a:graphicData uri="http://schemas.openxmlformats.org/drawingml/2006/table">
            <a:tbl>
              <a:tblPr firstRow="1" bandRow="1">
                <a:tableStyleId>{8799B23B-EC83-4686-B30A-512413B5E67A}</a:tableStyleId>
              </a:tblPr>
              <a:tblGrid>
                <a:gridCol w="2641022">
                  <a:extLst>
                    <a:ext uri="{9D8B030D-6E8A-4147-A177-3AD203B41FA5}">
                      <a16:colId xmlns:a16="http://schemas.microsoft.com/office/drawing/2014/main" val="1171045839"/>
                    </a:ext>
                  </a:extLst>
                </a:gridCol>
                <a:gridCol w="1865702">
                  <a:extLst>
                    <a:ext uri="{9D8B030D-6E8A-4147-A177-3AD203B41FA5}">
                      <a16:colId xmlns:a16="http://schemas.microsoft.com/office/drawing/2014/main" val="3185505348"/>
                    </a:ext>
                  </a:extLst>
                </a:gridCol>
                <a:gridCol w="1896157">
                  <a:extLst>
                    <a:ext uri="{9D8B030D-6E8A-4147-A177-3AD203B41FA5}">
                      <a16:colId xmlns:a16="http://schemas.microsoft.com/office/drawing/2014/main" val="1179428346"/>
                    </a:ext>
                  </a:extLst>
                </a:gridCol>
              </a:tblGrid>
              <a:tr h="454615">
                <a:tc>
                  <a:txBody>
                    <a:bodyPr/>
                    <a:lstStyle/>
                    <a:p>
                      <a:pPr algn="l" fontAlgn="ctr"/>
                      <a:endParaRPr lang="en-US" altLang="zh-TW" sz="2400" u="none" strike="noStrike" dirty="0">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l" fontAlgn="ctr"/>
                      <a:r>
                        <a:rPr lang="en-US" altLang="zh-TW" sz="2400" u="none" strike="noStrike" dirty="0">
                          <a:effectLst/>
                          <a:latin typeface="微軟正黑體" panose="020B0604030504040204" pitchFamily="34" charset="-120"/>
                          <a:ea typeface="微軟正黑體" panose="020B0604030504040204" pitchFamily="34" charset="-120"/>
                        </a:rPr>
                        <a:t>SVM</a:t>
                      </a:r>
                      <a:r>
                        <a:rPr lang="zh-TW" altLang="en-US" sz="2400" u="none" strike="noStrike" dirty="0">
                          <a:effectLst/>
                          <a:latin typeface="微軟正黑體" panose="020B0604030504040204" pitchFamily="34" charset="-120"/>
                          <a:ea typeface="微軟正黑體" panose="020B0604030504040204" pitchFamily="34" charset="-120"/>
                        </a:rPr>
                        <a:t>線性</a:t>
                      </a:r>
                      <a:endParaRPr lang="zh-TW" altLang="en-US"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l" fontAlgn="ctr"/>
                      <a:r>
                        <a:rPr lang="en-US" altLang="zh-TW" sz="2400" u="none" strike="noStrike" dirty="0">
                          <a:effectLst/>
                          <a:latin typeface="微軟正黑體" panose="020B0604030504040204" pitchFamily="34" charset="-120"/>
                          <a:ea typeface="微軟正黑體" panose="020B0604030504040204" pitchFamily="34" charset="-120"/>
                        </a:rPr>
                        <a:t>SVM</a:t>
                      </a:r>
                      <a:r>
                        <a:rPr lang="zh-TW" altLang="en-US" sz="2400" u="none" strike="noStrike" dirty="0">
                          <a:effectLst/>
                          <a:latin typeface="微軟正黑體" panose="020B0604030504040204" pitchFamily="34" charset="-120"/>
                          <a:ea typeface="微軟正黑體" panose="020B0604030504040204" pitchFamily="34" charset="-120"/>
                        </a:rPr>
                        <a:t>非線性</a:t>
                      </a:r>
                      <a:endParaRPr lang="zh-TW" altLang="en-US"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extLst>
                  <a:ext uri="{0D108BD9-81ED-4DB2-BD59-A6C34878D82A}">
                    <a16:rowId xmlns:a16="http://schemas.microsoft.com/office/drawing/2014/main" val="1198367085"/>
                  </a:ext>
                </a:extLst>
              </a:tr>
              <a:tr h="454615">
                <a:tc>
                  <a:txBody>
                    <a:bodyPr/>
                    <a:lstStyle/>
                    <a:p>
                      <a:pPr algn="l" fontAlgn="ctr"/>
                      <a:r>
                        <a:rPr lang="en-US" sz="2400" u="none" strike="noStrike">
                          <a:effectLst/>
                          <a:latin typeface="微軟正黑體" panose="020B0604030504040204" pitchFamily="34" charset="-120"/>
                          <a:ea typeface="微軟正黑體" panose="020B0604030504040204" pitchFamily="34" charset="-120"/>
                        </a:rPr>
                        <a:t>Accuray Score</a:t>
                      </a:r>
                      <a:endParaRPr 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dirty="0">
                          <a:effectLst/>
                          <a:latin typeface="微軟正黑體" panose="020B0604030504040204" pitchFamily="34" charset="-120"/>
                          <a:ea typeface="微軟正黑體" panose="020B0604030504040204" pitchFamily="34" charset="-120"/>
                        </a:rPr>
                        <a:t>79.03%</a:t>
                      </a:r>
                      <a:endParaRPr lang="en-US" altLang="zh-TW"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82.78%</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extLst>
                  <a:ext uri="{0D108BD9-81ED-4DB2-BD59-A6C34878D82A}">
                    <a16:rowId xmlns:a16="http://schemas.microsoft.com/office/drawing/2014/main" val="804108540"/>
                  </a:ext>
                </a:extLst>
              </a:tr>
              <a:tr h="454615">
                <a:tc>
                  <a:txBody>
                    <a:bodyPr/>
                    <a:lstStyle/>
                    <a:p>
                      <a:pPr algn="l" fontAlgn="ctr"/>
                      <a:r>
                        <a:rPr lang="zh-TW" altLang="en-US" sz="2400" u="none" strike="noStrike">
                          <a:effectLst/>
                          <a:latin typeface="微軟正黑體" panose="020B0604030504040204" pitchFamily="34" charset="-120"/>
                          <a:ea typeface="微軟正黑體" panose="020B0604030504040204" pitchFamily="34" charset="-120"/>
                        </a:rPr>
                        <a:t>答對</a:t>
                      </a:r>
                      <a:endParaRPr lang="zh-TW" alt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5518</a:t>
                      </a:r>
                      <a:r>
                        <a:rPr lang="zh-TW" altLang="en-US" sz="2400" u="none" strike="noStrike">
                          <a:effectLst/>
                          <a:latin typeface="微軟正黑體" panose="020B0604030504040204" pitchFamily="34" charset="-120"/>
                          <a:ea typeface="微軟正黑體" panose="020B0604030504040204" pitchFamily="34" charset="-120"/>
                        </a:rPr>
                        <a:t>個</a:t>
                      </a:r>
                      <a:endParaRPr lang="zh-TW" alt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5780</a:t>
                      </a:r>
                      <a:r>
                        <a:rPr lang="zh-TW" altLang="en-US" sz="2400" u="none" strike="noStrike">
                          <a:effectLst/>
                          <a:latin typeface="微軟正黑體" panose="020B0604030504040204" pitchFamily="34" charset="-120"/>
                          <a:ea typeface="微軟正黑體" panose="020B0604030504040204" pitchFamily="34" charset="-120"/>
                        </a:rPr>
                        <a:t>個</a:t>
                      </a:r>
                      <a:endParaRPr lang="zh-TW" alt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extLst>
                  <a:ext uri="{0D108BD9-81ED-4DB2-BD59-A6C34878D82A}">
                    <a16:rowId xmlns:a16="http://schemas.microsoft.com/office/drawing/2014/main" val="659809649"/>
                  </a:ext>
                </a:extLst>
              </a:tr>
              <a:tr h="454615">
                <a:tc>
                  <a:txBody>
                    <a:bodyPr/>
                    <a:lstStyle/>
                    <a:p>
                      <a:pPr algn="l" fontAlgn="ctr"/>
                      <a:r>
                        <a:rPr lang="zh-TW" altLang="en-US" sz="2400" u="none" strike="noStrike">
                          <a:effectLst/>
                          <a:latin typeface="微軟正黑體" panose="020B0604030504040204" pitchFamily="34" charset="-120"/>
                          <a:ea typeface="微軟正黑體" panose="020B0604030504040204" pitchFamily="34" charset="-120"/>
                        </a:rPr>
                        <a:t>答錯</a:t>
                      </a:r>
                      <a:endParaRPr lang="zh-TW" alt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1464</a:t>
                      </a:r>
                      <a:r>
                        <a:rPr lang="zh-TW" altLang="en-US" sz="2400" u="none" strike="noStrike">
                          <a:effectLst/>
                          <a:latin typeface="微軟正黑體" panose="020B0604030504040204" pitchFamily="34" charset="-120"/>
                          <a:ea typeface="微軟正黑體" panose="020B0604030504040204" pitchFamily="34" charset="-120"/>
                        </a:rPr>
                        <a:t>個</a:t>
                      </a:r>
                      <a:endParaRPr lang="zh-TW" alt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1202</a:t>
                      </a:r>
                      <a:r>
                        <a:rPr lang="zh-TW" altLang="en-US" sz="2400" u="none" strike="noStrike">
                          <a:effectLst/>
                          <a:latin typeface="微軟正黑體" panose="020B0604030504040204" pitchFamily="34" charset="-120"/>
                          <a:ea typeface="微軟正黑體" panose="020B0604030504040204" pitchFamily="34" charset="-120"/>
                        </a:rPr>
                        <a:t>個</a:t>
                      </a:r>
                      <a:endParaRPr lang="zh-TW" alt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extLst>
                  <a:ext uri="{0D108BD9-81ED-4DB2-BD59-A6C34878D82A}">
                    <a16:rowId xmlns:a16="http://schemas.microsoft.com/office/drawing/2014/main" val="2533237065"/>
                  </a:ext>
                </a:extLst>
              </a:tr>
              <a:tr h="454615">
                <a:tc gridSpan="3">
                  <a:txBody>
                    <a:bodyPr/>
                    <a:lstStyle/>
                    <a:p>
                      <a:pPr algn="ctr" fontAlgn="ctr"/>
                      <a:r>
                        <a:rPr lang="en-US" sz="2400" u="none" strike="noStrike">
                          <a:effectLst/>
                          <a:latin typeface="微軟正黑體" panose="020B0604030504040204" pitchFamily="34" charset="-120"/>
                          <a:ea typeface="微軟正黑體" panose="020B0604030504040204" pitchFamily="34" charset="-120"/>
                        </a:rPr>
                        <a:t>NG</a:t>
                      </a:r>
                      <a:endParaRPr 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794362002"/>
                  </a:ext>
                </a:extLst>
              </a:tr>
              <a:tr h="454615">
                <a:tc>
                  <a:txBody>
                    <a:bodyPr/>
                    <a:lstStyle/>
                    <a:p>
                      <a:pPr algn="l" fontAlgn="ctr"/>
                      <a:r>
                        <a:rPr lang="en-US" sz="2400" u="none" strike="noStrike">
                          <a:effectLst/>
                          <a:latin typeface="微軟正黑體" panose="020B0604030504040204" pitchFamily="34" charset="-120"/>
                          <a:ea typeface="微軟正黑體" panose="020B0604030504040204" pitchFamily="34" charset="-120"/>
                        </a:rPr>
                        <a:t>Precision</a:t>
                      </a:r>
                      <a:endParaRPr 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89.22%</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80.48%</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extLst>
                  <a:ext uri="{0D108BD9-81ED-4DB2-BD59-A6C34878D82A}">
                    <a16:rowId xmlns:a16="http://schemas.microsoft.com/office/drawing/2014/main" val="3148660504"/>
                  </a:ext>
                </a:extLst>
              </a:tr>
              <a:tr h="454615">
                <a:tc>
                  <a:txBody>
                    <a:bodyPr/>
                    <a:lstStyle/>
                    <a:p>
                      <a:pPr algn="l" fontAlgn="ctr"/>
                      <a:r>
                        <a:rPr lang="en-US" sz="2400" u="none" strike="noStrike">
                          <a:effectLst/>
                          <a:latin typeface="微軟正黑體" panose="020B0604030504040204" pitchFamily="34" charset="-120"/>
                          <a:ea typeface="微軟正黑體" panose="020B0604030504040204" pitchFamily="34" charset="-120"/>
                        </a:rPr>
                        <a:t>Recall</a:t>
                      </a:r>
                      <a:endParaRPr 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44.85%</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66.36%</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extLst>
                  <a:ext uri="{0D108BD9-81ED-4DB2-BD59-A6C34878D82A}">
                    <a16:rowId xmlns:a16="http://schemas.microsoft.com/office/drawing/2014/main" val="3772891477"/>
                  </a:ext>
                </a:extLst>
              </a:tr>
              <a:tr h="454615">
                <a:tc>
                  <a:txBody>
                    <a:bodyPr/>
                    <a:lstStyle/>
                    <a:p>
                      <a:pPr algn="l" fontAlgn="ctr"/>
                      <a:r>
                        <a:rPr lang="en-US" sz="2400" u="none" strike="noStrike">
                          <a:effectLst/>
                          <a:latin typeface="微軟正黑體" panose="020B0604030504040204" pitchFamily="34" charset="-120"/>
                          <a:ea typeface="微軟正黑體" panose="020B0604030504040204" pitchFamily="34" charset="-120"/>
                        </a:rPr>
                        <a:t>F1-Score</a:t>
                      </a:r>
                      <a:endParaRPr 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59.69%</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72.74%</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extLst>
                  <a:ext uri="{0D108BD9-81ED-4DB2-BD59-A6C34878D82A}">
                    <a16:rowId xmlns:a16="http://schemas.microsoft.com/office/drawing/2014/main" val="1894206757"/>
                  </a:ext>
                </a:extLst>
              </a:tr>
              <a:tr h="454615">
                <a:tc gridSpan="3">
                  <a:txBody>
                    <a:bodyPr/>
                    <a:lstStyle/>
                    <a:p>
                      <a:pPr algn="ctr" fontAlgn="ctr"/>
                      <a:r>
                        <a:rPr lang="en-US" sz="2400" u="none" strike="noStrike">
                          <a:effectLst/>
                          <a:latin typeface="微軟正黑體" panose="020B0604030504040204" pitchFamily="34" charset="-120"/>
                          <a:ea typeface="微軟正黑體" panose="020B0604030504040204" pitchFamily="34" charset="-120"/>
                        </a:rPr>
                        <a:t>OK</a:t>
                      </a:r>
                      <a:endParaRPr 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989489223"/>
                  </a:ext>
                </a:extLst>
              </a:tr>
              <a:tr h="454615">
                <a:tc>
                  <a:txBody>
                    <a:bodyPr/>
                    <a:lstStyle/>
                    <a:p>
                      <a:pPr algn="l" fontAlgn="ctr"/>
                      <a:r>
                        <a:rPr lang="en-US" sz="2400" u="none" strike="noStrike">
                          <a:effectLst/>
                          <a:latin typeface="微軟正黑體" panose="020B0604030504040204" pitchFamily="34" charset="-120"/>
                          <a:ea typeface="微軟正黑體" panose="020B0604030504040204" pitchFamily="34" charset="-120"/>
                        </a:rPr>
                        <a:t>Precision</a:t>
                      </a:r>
                      <a:endParaRPr 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76.89%</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83.70%</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extLst>
                  <a:ext uri="{0D108BD9-81ED-4DB2-BD59-A6C34878D82A}">
                    <a16:rowId xmlns:a16="http://schemas.microsoft.com/office/drawing/2014/main" val="3488674974"/>
                  </a:ext>
                </a:extLst>
              </a:tr>
              <a:tr h="454615">
                <a:tc>
                  <a:txBody>
                    <a:bodyPr/>
                    <a:lstStyle/>
                    <a:p>
                      <a:pPr algn="l" fontAlgn="ctr"/>
                      <a:r>
                        <a:rPr lang="en-US" sz="2400" u="none" strike="noStrike">
                          <a:effectLst/>
                          <a:latin typeface="微軟正黑體" panose="020B0604030504040204" pitchFamily="34" charset="-120"/>
                          <a:ea typeface="微軟正黑體" panose="020B0604030504040204" pitchFamily="34" charset="-120"/>
                        </a:rPr>
                        <a:t>Recall</a:t>
                      </a:r>
                      <a:endParaRPr 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97.13%</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91.48%</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extLst>
                  <a:ext uri="{0D108BD9-81ED-4DB2-BD59-A6C34878D82A}">
                    <a16:rowId xmlns:a16="http://schemas.microsoft.com/office/drawing/2014/main" val="681713279"/>
                  </a:ext>
                </a:extLst>
              </a:tr>
              <a:tr h="454615">
                <a:tc>
                  <a:txBody>
                    <a:bodyPr/>
                    <a:lstStyle/>
                    <a:p>
                      <a:pPr algn="l" fontAlgn="ctr"/>
                      <a:r>
                        <a:rPr lang="en-US" sz="2400" u="none" strike="noStrike">
                          <a:effectLst/>
                          <a:latin typeface="微軟正黑體" panose="020B0604030504040204" pitchFamily="34" charset="-120"/>
                          <a:ea typeface="微軟正黑體" panose="020B0604030504040204" pitchFamily="34" charset="-120"/>
                        </a:rPr>
                        <a:t>F1-Score</a:t>
                      </a:r>
                      <a:endParaRPr lang="en-US"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a:effectLst/>
                          <a:latin typeface="微軟正黑體" panose="020B0604030504040204" pitchFamily="34" charset="-120"/>
                          <a:ea typeface="微軟正黑體" panose="020B0604030504040204" pitchFamily="34" charset="-120"/>
                        </a:rPr>
                        <a:t>85.83%</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tc>
                  <a:txBody>
                    <a:bodyPr/>
                    <a:lstStyle/>
                    <a:p>
                      <a:pPr algn="r" fontAlgn="ctr"/>
                      <a:r>
                        <a:rPr lang="en-US" altLang="zh-TW" sz="2400" u="none" strike="noStrike" dirty="0">
                          <a:effectLst/>
                          <a:latin typeface="微軟正黑體" panose="020B0604030504040204" pitchFamily="34" charset="-120"/>
                          <a:ea typeface="微軟正黑體" panose="020B0604030504040204" pitchFamily="34" charset="-120"/>
                        </a:rPr>
                        <a:t>87.42%</a:t>
                      </a:r>
                      <a:endParaRPr lang="en-US" altLang="zh-TW"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15256" marR="15256" marT="15256" marB="0" anchor="ctr"/>
                </a:tc>
                <a:extLst>
                  <a:ext uri="{0D108BD9-81ED-4DB2-BD59-A6C34878D82A}">
                    <a16:rowId xmlns:a16="http://schemas.microsoft.com/office/drawing/2014/main" val="3299439506"/>
                  </a:ext>
                </a:extLst>
              </a:tr>
            </a:tbl>
          </a:graphicData>
        </a:graphic>
      </p:graphicFrame>
      <p:pic>
        <p:nvPicPr>
          <p:cNvPr id="2050" name="Picture 2" descr="大於_百度百科">
            <a:extLst>
              <a:ext uri="{FF2B5EF4-FFF2-40B4-BE49-F238E27FC236}">
                <a16:creationId xmlns:a16="http://schemas.microsoft.com/office/drawing/2014/main" id="{0B2763E7-49C6-72B7-0A38-0337AC92AD0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87690" y="1907799"/>
            <a:ext cx="575097" cy="575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大於_百度百科">
            <a:extLst>
              <a:ext uri="{FF2B5EF4-FFF2-40B4-BE49-F238E27FC236}">
                <a16:creationId xmlns:a16="http://schemas.microsoft.com/office/drawing/2014/main" id="{1330A82C-A6D0-C917-13FD-52946A47B7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9587690" y="1463538"/>
            <a:ext cx="575097" cy="5750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大於_百度百科">
            <a:extLst>
              <a:ext uri="{FF2B5EF4-FFF2-40B4-BE49-F238E27FC236}">
                <a16:creationId xmlns:a16="http://schemas.microsoft.com/office/drawing/2014/main" id="{2CA8EC19-67BF-4C43-8EB6-2109FB48B3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9587689" y="1019373"/>
            <a:ext cx="575097" cy="575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勝-插圖素材[19492793] - PIXTA圖庫">
            <a:extLst>
              <a:ext uri="{FF2B5EF4-FFF2-40B4-BE49-F238E27FC236}">
                <a16:creationId xmlns:a16="http://schemas.microsoft.com/office/drawing/2014/main" id="{2935D197-9445-6716-AE05-E388EA48F44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244535" y="635887"/>
            <a:ext cx="400889" cy="417289"/>
          </a:xfrm>
          <a:prstGeom prst="rect">
            <a:avLst/>
          </a:prstGeom>
          <a:noFill/>
          <a:extLst>
            <a:ext uri="{909E8E84-426E-40DD-AFC4-6F175D3DCCD1}">
              <a14:hiddenFill xmlns:a14="http://schemas.microsoft.com/office/drawing/2010/main">
                <a:solidFill>
                  <a:srgbClr val="FFFFFF"/>
                </a:solidFill>
              </a14:hiddenFill>
            </a:ext>
          </a:extLst>
        </p:spPr>
      </p:pic>
      <p:sp>
        <p:nvSpPr>
          <p:cNvPr id="19" name="內容版面配置區 3">
            <a:extLst>
              <a:ext uri="{FF2B5EF4-FFF2-40B4-BE49-F238E27FC236}">
                <a16:creationId xmlns:a16="http://schemas.microsoft.com/office/drawing/2014/main" id="{733BC74E-DAEA-6C84-0239-86D8F66C8CEB}"/>
              </a:ext>
            </a:extLst>
          </p:cNvPr>
          <p:cNvSpPr txBox="1">
            <a:spLocks/>
          </p:cNvSpPr>
          <p:nvPr/>
        </p:nvSpPr>
        <p:spPr>
          <a:xfrm>
            <a:off x="578652" y="3797565"/>
            <a:ext cx="4088901" cy="45994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TW" altLang="en-US" sz="2000" dirty="0">
                <a:ea typeface="微軟正黑體" panose="020B0604030504040204" pitchFamily="34" charset="-120"/>
              </a:rPr>
              <a:t>線性</a:t>
            </a:r>
            <a:r>
              <a:rPr lang="en-US" altLang="zh-TW" sz="2000" dirty="0">
                <a:ea typeface="微軟正黑體" panose="020B0604030504040204" pitchFamily="34" charset="-120"/>
              </a:rPr>
              <a:t>SVM VS.</a:t>
            </a:r>
            <a:r>
              <a:rPr lang="zh-TW" altLang="en-US" sz="2000" dirty="0">
                <a:ea typeface="微軟正黑體" panose="020B0604030504040204" pitchFamily="34" charset="-120"/>
              </a:rPr>
              <a:t>非線性</a:t>
            </a:r>
            <a:r>
              <a:rPr lang="en-US" altLang="zh-TW" sz="2000" dirty="0">
                <a:ea typeface="微軟正黑體" panose="020B0604030504040204" pitchFamily="34" charset="-120"/>
              </a:rPr>
              <a:t>SVM </a:t>
            </a:r>
            <a:endParaRPr lang="zh-TW" altLang="en-US" sz="2000" dirty="0">
              <a:ea typeface="微軟正黑體" panose="020B0604030504040204" pitchFamily="34" charset="-120"/>
            </a:endParaRPr>
          </a:p>
        </p:txBody>
      </p:sp>
    </p:spTree>
    <p:extLst>
      <p:ext uri="{BB962C8B-B14F-4D97-AF65-F5344CB8AC3E}">
        <p14:creationId xmlns:p14="http://schemas.microsoft.com/office/powerpoint/2010/main" val="145877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2"/>
                                        </p:tgtEl>
                                        <p:attrNameLst>
                                          <p:attrName>style.visibility</p:attrName>
                                        </p:attrNameLst>
                                      </p:cBhvr>
                                      <p:to>
                                        <p:strVal val="visible"/>
                                      </p:to>
                                    </p:set>
                                    <p:anim calcmode="lin" valueType="num">
                                      <p:cBhvr additive="base">
                                        <p:cTn id="25" dur="500" fill="hold"/>
                                        <p:tgtEl>
                                          <p:spTgt spid="2052"/>
                                        </p:tgtEl>
                                        <p:attrNameLst>
                                          <p:attrName>ppt_x</p:attrName>
                                        </p:attrNameLst>
                                      </p:cBhvr>
                                      <p:tavLst>
                                        <p:tav tm="0">
                                          <p:val>
                                            <p:strVal val="#ppt_x"/>
                                          </p:val>
                                        </p:tav>
                                        <p:tav tm="100000">
                                          <p:val>
                                            <p:strVal val="#ppt_x"/>
                                          </p:val>
                                        </p:tav>
                                      </p:tavLst>
                                    </p:anim>
                                    <p:anim calcmode="lin" valueType="num">
                                      <p:cBhvr additive="base">
                                        <p:cTn id="2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3" name="Rectangle 6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Freeform: Shape 6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7" name="Freeform: Shape 6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zh-TW" altLang="en-US" sz="4800" dirty="0">
                <a:latin typeface="+mj-lt"/>
              </a:rPr>
              <a:t>模型比較</a:t>
            </a:r>
            <a:br>
              <a:rPr lang="en-US" altLang="zh-TW" sz="4800" dirty="0">
                <a:latin typeface="+mj-lt"/>
              </a:rPr>
            </a:br>
            <a:endParaRPr lang="en-US" altLang="zh-TW" sz="4800" dirty="0">
              <a:latin typeface="+mj-lt"/>
            </a:endParaRPr>
          </a:p>
        </p:txBody>
      </p:sp>
      <p:sp>
        <p:nvSpPr>
          <p:cNvPr id="69" name="Rectangle 6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頁尾版面配置區 11">
            <a:extLst>
              <a:ext uri="{FF2B5EF4-FFF2-40B4-BE49-F238E27FC236}">
                <a16:creationId xmlns:a16="http://schemas.microsoft.com/office/drawing/2014/main" id="{DCFC37B6-699B-85F6-25F4-69A90ACF499C}"/>
              </a:ext>
            </a:extLst>
          </p:cNvPr>
          <p:cNvSpPr>
            <a:spLocks noGrp="1"/>
          </p:cNvSpPr>
          <p:nvPr>
            <p:ph type="ftr" sz="quarter" idx="11"/>
          </p:nvPr>
        </p:nvSpPr>
        <p:spPr>
          <a:xfrm>
            <a:off x="5418374" y="6356350"/>
            <a:ext cx="4114800" cy="365125"/>
          </a:xfrm>
        </p:spPr>
        <p:txBody>
          <a:bodyPr vert="horz" lIns="91440" tIns="45720" rIns="91440" bIns="45720" rtlCol="0" anchor="ctr">
            <a:normAutofit/>
          </a:bodyPr>
          <a:lstStyle/>
          <a:p>
            <a:pPr algn="l">
              <a:spcAft>
                <a:spcPts val="600"/>
              </a:spcAft>
            </a:pPr>
            <a:r>
              <a:rPr lang="zh-TW" altLang="en-US" kern="1200">
                <a:solidFill>
                  <a:schemeClr val="tx2">
                    <a:lumMod val="50000"/>
                    <a:lumOff val="50000"/>
                  </a:schemeClr>
                </a:solidFill>
                <a:latin typeface="+mn-lt"/>
                <a:ea typeface="+mn-ea"/>
                <a:cs typeface="+mn-cs"/>
              </a:rPr>
              <a:t>創新</a:t>
            </a:r>
            <a:r>
              <a:rPr lang="en-US" altLang="zh-TW" kern="1200">
                <a:solidFill>
                  <a:schemeClr val="tx2">
                    <a:lumMod val="50000"/>
                    <a:lumOff val="50000"/>
                  </a:schemeClr>
                </a:solidFill>
                <a:latin typeface="+mn-lt"/>
                <a:ea typeface="+mn-ea"/>
                <a:cs typeface="+mn-cs"/>
              </a:rPr>
              <a:t>AI</a:t>
            </a:r>
            <a:r>
              <a:rPr lang="zh-TW" altLang="en-US" kern="1200">
                <a:solidFill>
                  <a:schemeClr val="tx2">
                    <a:lumMod val="50000"/>
                    <a:lumOff val="50000"/>
                  </a:schemeClr>
                </a:solidFill>
                <a:latin typeface="+mn-lt"/>
                <a:ea typeface="+mn-ea"/>
                <a:cs typeface="+mn-cs"/>
              </a:rPr>
              <a:t>碩一 </a:t>
            </a:r>
            <a:r>
              <a:rPr lang="en-US" altLang="zh-TW" kern="1200">
                <a:solidFill>
                  <a:schemeClr val="tx2">
                    <a:lumMod val="50000"/>
                    <a:lumOff val="50000"/>
                  </a:schemeClr>
                </a:solidFill>
                <a:latin typeface="+mn-lt"/>
                <a:ea typeface="+mn-ea"/>
                <a:cs typeface="+mn-cs"/>
              </a:rPr>
              <a:t>111C71008 </a:t>
            </a:r>
            <a:r>
              <a:rPr lang="zh-TW" altLang="en-US" kern="1200">
                <a:solidFill>
                  <a:schemeClr val="tx2">
                    <a:lumMod val="50000"/>
                    <a:lumOff val="50000"/>
                  </a:schemeClr>
                </a:solidFill>
                <a:latin typeface="+mn-lt"/>
                <a:ea typeface="+mn-ea"/>
                <a:cs typeface="+mn-cs"/>
              </a:rPr>
              <a:t>何哲平</a:t>
            </a:r>
            <a:endParaRPr lang="en-US" kern="1200">
              <a:solidFill>
                <a:schemeClr val="tx2">
                  <a:lumMod val="50000"/>
                  <a:lumOff val="50000"/>
                </a:schemeClr>
              </a:solidFill>
              <a:latin typeface="+mn-lt"/>
              <a:ea typeface="+mn-ea"/>
              <a:cs typeface="+mn-cs"/>
            </a:endParaRPr>
          </a:p>
        </p:txBody>
      </p:sp>
      <p:sp>
        <p:nvSpPr>
          <p:cNvPr id="11" name="投影片編號版面配置區 10">
            <a:extLst>
              <a:ext uri="{FF2B5EF4-FFF2-40B4-BE49-F238E27FC236}">
                <a16:creationId xmlns:a16="http://schemas.microsoft.com/office/drawing/2014/main" id="{87F6B99B-D8D8-1B1D-78F0-DA3ABF4798A6}"/>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B2DC25EE-239B-4C5F-AAD1-255A7D5F1EE2}" type="slidenum">
              <a:rPr lang="en-US">
                <a:solidFill>
                  <a:schemeClr val="tx2">
                    <a:lumMod val="50000"/>
                    <a:lumOff val="50000"/>
                  </a:schemeClr>
                </a:solidFill>
                <a:latin typeface="+mn-lt"/>
              </a:rPr>
              <a:pPr>
                <a:spcAft>
                  <a:spcPts val="600"/>
                </a:spcAft>
              </a:pPr>
              <a:t>48</a:t>
            </a:fld>
            <a:endParaRPr lang="en-US">
              <a:solidFill>
                <a:schemeClr val="tx2">
                  <a:lumMod val="50000"/>
                  <a:lumOff val="50000"/>
                </a:schemeClr>
              </a:solidFill>
              <a:latin typeface="+mn-lt"/>
            </a:endParaRPr>
          </a:p>
        </p:txBody>
      </p:sp>
      <p:graphicFrame>
        <p:nvGraphicFramePr>
          <p:cNvPr id="5" name="內容版面配置區 4">
            <a:extLst>
              <a:ext uri="{FF2B5EF4-FFF2-40B4-BE49-F238E27FC236}">
                <a16:creationId xmlns:a16="http://schemas.microsoft.com/office/drawing/2014/main" id="{5D6FAFEF-E42F-01C6-3BF2-F4A5DFAF46B2}"/>
              </a:ext>
            </a:extLst>
          </p:cNvPr>
          <p:cNvGraphicFramePr>
            <a:graphicFrameLocks noGrp="1"/>
          </p:cNvGraphicFramePr>
          <p:nvPr>
            <p:ph idx="1"/>
            <p:extLst>
              <p:ext uri="{D42A27DB-BD31-4B8C-83A1-F6EECF244321}">
                <p14:modId xmlns:p14="http://schemas.microsoft.com/office/powerpoint/2010/main" val="1861251347"/>
              </p:ext>
            </p:extLst>
          </p:nvPr>
        </p:nvGraphicFramePr>
        <p:xfrm>
          <a:off x="5414356" y="1934184"/>
          <a:ext cx="6408837" cy="2838380"/>
        </p:xfrm>
        <a:graphic>
          <a:graphicData uri="http://schemas.openxmlformats.org/drawingml/2006/table">
            <a:tbl>
              <a:tblPr>
                <a:solidFill>
                  <a:schemeClr val="accent1">
                    <a:lumMod val="20000"/>
                    <a:lumOff val="80000"/>
                  </a:schemeClr>
                </a:solidFill>
                <a:tableStyleId>{5C22544A-7EE6-4342-B048-85BDC9FD1C3A}</a:tableStyleId>
              </a:tblPr>
              <a:tblGrid>
                <a:gridCol w="2680196">
                  <a:extLst>
                    <a:ext uri="{9D8B030D-6E8A-4147-A177-3AD203B41FA5}">
                      <a16:colId xmlns:a16="http://schemas.microsoft.com/office/drawing/2014/main" val="1903117879"/>
                    </a:ext>
                  </a:extLst>
                </a:gridCol>
                <a:gridCol w="2189810">
                  <a:extLst>
                    <a:ext uri="{9D8B030D-6E8A-4147-A177-3AD203B41FA5}">
                      <a16:colId xmlns:a16="http://schemas.microsoft.com/office/drawing/2014/main" val="2764603987"/>
                    </a:ext>
                  </a:extLst>
                </a:gridCol>
                <a:gridCol w="1538831">
                  <a:extLst>
                    <a:ext uri="{9D8B030D-6E8A-4147-A177-3AD203B41FA5}">
                      <a16:colId xmlns:a16="http://schemas.microsoft.com/office/drawing/2014/main" val="3632986132"/>
                    </a:ext>
                  </a:extLst>
                </a:gridCol>
              </a:tblGrid>
              <a:tr h="709595">
                <a:tc>
                  <a:txBody>
                    <a:bodyPr/>
                    <a:lstStyle/>
                    <a:p>
                      <a:pPr algn="ctr" fontAlgn="ctr"/>
                      <a:r>
                        <a:rPr lang="zh-TW" altLang="en-US" sz="3000" u="none" strike="noStrike" cap="none" spc="0" dirty="0">
                          <a:solidFill>
                            <a:schemeClr val="tx1"/>
                          </a:solidFill>
                          <a:effectLst/>
                          <a:latin typeface="微軟正黑體" panose="020B0604030504040204" pitchFamily="34" charset="-120"/>
                          <a:ea typeface="微軟正黑體" panose="020B0604030504040204" pitchFamily="34" charset="-120"/>
                        </a:rPr>
                        <a:t>　</a:t>
                      </a:r>
                      <a:endParaRPr lang="zh-TW" altLang="en-US" sz="3000" b="0" i="0" u="none" strike="noStrike" cap="none" spc="0" dirty="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zh-TW" altLang="en-US" sz="3000" u="none" strike="noStrike" cap="none" spc="0" dirty="0">
                          <a:solidFill>
                            <a:schemeClr val="tx1"/>
                          </a:solidFill>
                          <a:effectLst/>
                          <a:latin typeface="微軟正黑體" panose="020B0604030504040204" pitchFamily="34" charset="-120"/>
                          <a:ea typeface="微軟正黑體" panose="020B0604030504040204" pitchFamily="34" charset="-120"/>
                        </a:rPr>
                        <a:t>非線性</a:t>
                      </a:r>
                      <a:r>
                        <a:rPr lang="en-US" sz="3000" u="none" strike="noStrike" cap="none" spc="0" dirty="0">
                          <a:solidFill>
                            <a:schemeClr val="tx1"/>
                          </a:solidFill>
                          <a:effectLst/>
                          <a:latin typeface="微軟正黑體" panose="020B0604030504040204" pitchFamily="34" charset="-120"/>
                          <a:ea typeface="微軟正黑體" panose="020B0604030504040204" pitchFamily="34" charset="-120"/>
                        </a:rPr>
                        <a:t>SVM</a:t>
                      </a:r>
                      <a:endParaRPr lang="en-US" sz="3000" b="0" i="0" u="none" strike="noStrike" cap="none" spc="0" dirty="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n-US" sz="3000" u="none" strike="noStrike" cap="none" spc="0">
                          <a:solidFill>
                            <a:schemeClr val="tx1"/>
                          </a:solidFill>
                          <a:effectLst/>
                          <a:latin typeface="微軟正黑體" panose="020B0604030504040204" pitchFamily="34" charset="-120"/>
                          <a:ea typeface="微軟正黑體" panose="020B0604030504040204" pitchFamily="34" charset="-120"/>
                        </a:rPr>
                        <a:t>MLP</a:t>
                      </a:r>
                      <a:endParaRPr lang="en-US" sz="3000" b="0" i="0" u="none" strike="noStrike" cap="none" spc="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17076911"/>
                  </a:ext>
                </a:extLst>
              </a:tr>
              <a:tr h="709595">
                <a:tc>
                  <a:txBody>
                    <a:bodyPr/>
                    <a:lstStyle/>
                    <a:p>
                      <a:pPr algn="ctr" fontAlgn="ctr"/>
                      <a:r>
                        <a:rPr lang="en-US" sz="3000" u="none" strike="noStrike" cap="none" spc="0" dirty="0" err="1">
                          <a:solidFill>
                            <a:schemeClr val="tx1"/>
                          </a:solidFill>
                          <a:effectLst/>
                          <a:latin typeface="微軟正黑體" panose="020B0604030504040204" pitchFamily="34" charset="-120"/>
                          <a:ea typeface="微軟正黑體" panose="020B0604030504040204" pitchFamily="34" charset="-120"/>
                        </a:rPr>
                        <a:t>Accuray</a:t>
                      </a:r>
                      <a:r>
                        <a:rPr lang="en-US" sz="3000" u="none" strike="noStrike" cap="none" spc="0" dirty="0">
                          <a:solidFill>
                            <a:schemeClr val="tx1"/>
                          </a:solidFill>
                          <a:effectLst/>
                          <a:latin typeface="微軟正黑體" panose="020B0604030504040204" pitchFamily="34" charset="-120"/>
                          <a:ea typeface="微軟正黑體" panose="020B0604030504040204" pitchFamily="34" charset="-120"/>
                        </a:rPr>
                        <a:t> Score</a:t>
                      </a:r>
                      <a:endParaRPr lang="en-US" sz="3000" b="0" i="0" u="none" strike="noStrike" cap="none" spc="0" dirty="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n-US" altLang="zh-TW" sz="3000" u="none" strike="noStrike" cap="none" spc="0">
                          <a:solidFill>
                            <a:schemeClr val="tx1"/>
                          </a:solidFill>
                          <a:effectLst/>
                          <a:latin typeface="微軟正黑體" panose="020B0604030504040204" pitchFamily="34" charset="-120"/>
                          <a:ea typeface="微軟正黑體" panose="020B0604030504040204" pitchFamily="34" charset="-120"/>
                        </a:rPr>
                        <a:t>82.78%</a:t>
                      </a:r>
                      <a:endParaRPr lang="en-US" altLang="zh-TW" sz="3000" b="0" i="0" u="none" strike="noStrike" cap="none" spc="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n-US" altLang="zh-TW" sz="3000" u="none" strike="noStrike" cap="none" spc="0">
                          <a:solidFill>
                            <a:schemeClr val="tx1"/>
                          </a:solidFill>
                          <a:effectLst/>
                          <a:latin typeface="微軟正黑體" panose="020B0604030504040204" pitchFamily="34" charset="-120"/>
                          <a:ea typeface="微軟正黑體" panose="020B0604030504040204" pitchFamily="34" charset="-120"/>
                        </a:rPr>
                        <a:t>82.53%</a:t>
                      </a:r>
                      <a:endParaRPr lang="en-US" altLang="zh-TW" sz="3000" b="0" i="0" u="none" strike="noStrike" cap="none" spc="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39242469"/>
                  </a:ext>
                </a:extLst>
              </a:tr>
              <a:tr h="709595">
                <a:tc>
                  <a:txBody>
                    <a:bodyPr/>
                    <a:lstStyle/>
                    <a:p>
                      <a:pPr algn="ctr" fontAlgn="ctr"/>
                      <a:r>
                        <a:rPr lang="zh-TW" altLang="en-US" sz="3000" u="none" strike="noStrike" cap="none" spc="0">
                          <a:solidFill>
                            <a:schemeClr val="tx1"/>
                          </a:solidFill>
                          <a:effectLst/>
                          <a:latin typeface="微軟正黑體" panose="020B0604030504040204" pitchFamily="34" charset="-120"/>
                          <a:ea typeface="微軟正黑體" panose="020B0604030504040204" pitchFamily="34" charset="-120"/>
                        </a:rPr>
                        <a:t>答對</a:t>
                      </a:r>
                      <a:endParaRPr lang="zh-TW" altLang="en-US" sz="3000" b="0" i="0" u="none" strike="noStrike" cap="none" spc="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n-US" altLang="zh-TW" sz="3000" u="none" strike="noStrike" cap="none" spc="0">
                          <a:solidFill>
                            <a:schemeClr val="tx1"/>
                          </a:solidFill>
                          <a:effectLst/>
                          <a:latin typeface="微軟正黑體" panose="020B0604030504040204" pitchFamily="34" charset="-120"/>
                          <a:ea typeface="微軟正黑體" panose="020B0604030504040204" pitchFamily="34" charset="-120"/>
                        </a:rPr>
                        <a:t>5780</a:t>
                      </a:r>
                      <a:r>
                        <a:rPr lang="zh-TW" altLang="en-US" sz="3000" u="none" strike="noStrike" cap="none" spc="0">
                          <a:solidFill>
                            <a:schemeClr val="tx1"/>
                          </a:solidFill>
                          <a:effectLst/>
                          <a:latin typeface="微軟正黑體" panose="020B0604030504040204" pitchFamily="34" charset="-120"/>
                          <a:ea typeface="微軟正黑體" panose="020B0604030504040204" pitchFamily="34" charset="-120"/>
                        </a:rPr>
                        <a:t>個</a:t>
                      </a:r>
                      <a:endParaRPr lang="zh-TW" altLang="en-US" sz="3000" b="0" i="0" u="none" strike="noStrike" cap="none" spc="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n-US" altLang="zh-TW" sz="3000" u="none" strike="noStrike" cap="none" spc="0">
                          <a:solidFill>
                            <a:schemeClr val="tx1"/>
                          </a:solidFill>
                          <a:effectLst/>
                          <a:latin typeface="微軟正黑體" panose="020B0604030504040204" pitchFamily="34" charset="-120"/>
                          <a:ea typeface="微軟正黑體" panose="020B0604030504040204" pitchFamily="34" charset="-120"/>
                        </a:rPr>
                        <a:t>5762</a:t>
                      </a:r>
                      <a:r>
                        <a:rPr lang="zh-TW" altLang="en-US" sz="3000" u="none" strike="noStrike" cap="none" spc="0">
                          <a:solidFill>
                            <a:schemeClr val="tx1"/>
                          </a:solidFill>
                          <a:effectLst/>
                          <a:latin typeface="微軟正黑體" panose="020B0604030504040204" pitchFamily="34" charset="-120"/>
                          <a:ea typeface="微軟正黑體" panose="020B0604030504040204" pitchFamily="34" charset="-120"/>
                        </a:rPr>
                        <a:t>個</a:t>
                      </a:r>
                      <a:endParaRPr lang="zh-TW" altLang="en-US" sz="3000" b="0" i="0" u="none" strike="noStrike" cap="none" spc="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2185302"/>
                  </a:ext>
                </a:extLst>
              </a:tr>
              <a:tr h="709595">
                <a:tc>
                  <a:txBody>
                    <a:bodyPr/>
                    <a:lstStyle/>
                    <a:p>
                      <a:pPr algn="ctr" fontAlgn="ctr"/>
                      <a:r>
                        <a:rPr lang="zh-TW" altLang="en-US" sz="3000" u="none" strike="noStrike" cap="none" spc="0">
                          <a:solidFill>
                            <a:schemeClr val="tx1"/>
                          </a:solidFill>
                          <a:effectLst/>
                          <a:latin typeface="微軟正黑體" panose="020B0604030504040204" pitchFamily="34" charset="-120"/>
                          <a:ea typeface="微軟正黑體" panose="020B0604030504040204" pitchFamily="34" charset="-120"/>
                        </a:rPr>
                        <a:t>答錯</a:t>
                      </a:r>
                      <a:endParaRPr lang="zh-TW" altLang="en-US" sz="3000" b="0" i="0" u="none" strike="noStrike" cap="none" spc="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n-US" altLang="zh-TW" sz="3000" u="none" strike="noStrike" cap="none" spc="0">
                          <a:solidFill>
                            <a:schemeClr val="tx1"/>
                          </a:solidFill>
                          <a:effectLst/>
                          <a:latin typeface="微軟正黑體" panose="020B0604030504040204" pitchFamily="34" charset="-120"/>
                          <a:ea typeface="微軟正黑體" panose="020B0604030504040204" pitchFamily="34" charset="-120"/>
                        </a:rPr>
                        <a:t>1202</a:t>
                      </a:r>
                      <a:r>
                        <a:rPr lang="zh-TW" altLang="en-US" sz="3000" u="none" strike="noStrike" cap="none" spc="0">
                          <a:solidFill>
                            <a:schemeClr val="tx1"/>
                          </a:solidFill>
                          <a:effectLst/>
                          <a:latin typeface="微軟正黑體" panose="020B0604030504040204" pitchFamily="34" charset="-120"/>
                          <a:ea typeface="微軟正黑體" panose="020B0604030504040204" pitchFamily="34" charset="-120"/>
                        </a:rPr>
                        <a:t>個</a:t>
                      </a:r>
                      <a:endParaRPr lang="zh-TW" altLang="en-US" sz="3000" b="0" i="0" u="none" strike="noStrike" cap="none" spc="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n-US" altLang="zh-TW" sz="3000" u="none" strike="noStrike" cap="none" spc="0" dirty="0">
                          <a:solidFill>
                            <a:schemeClr val="tx1"/>
                          </a:solidFill>
                          <a:effectLst/>
                          <a:latin typeface="微軟正黑體" panose="020B0604030504040204" pitchFamily="34" charset="-120"/>
                          <a:ea typeface="微軟正黑體" panose="020B0604030504040204" pitchFamily="34" charset="-120"/>
                        </a:rPr>
                        <a:t>1220</a:t>
                      </a:r>
                      <a:r>
                        <a:rPr lang="zh-TW" altLang="en-US" sz="3000" u="none" strike="noStrike" cap="none" spc="0" dirty="0">
                          <a:solidFill>
                            <a:schemeClr val="tx1"/>
                          </a:solidFill>
                          <a:effectLst/>
                          <a:latin typeface="微軟正黑體" panose="020B0604030504040204" pitchFamily="34" charset="-120"/>
                          <a:ea typeface="微軟正黑體" panose="020B0604030504040204" pitchFamily="34" charset="-120"/>
                        </a:rPr>
                        <a:t>個</a:t>
                      </a:r>
                      <a:endParaRPr lang="zh-TW" altLang="en-US" sz="3000" b="0" i="0" u="none" strike="noStrike" cap="none" spc="0" dirty="0">
                        <a:solidFill>
                          <a:schemeClr val="tx1"/>
                        </a:solidFill>
                        <a:effectLst/>
                        <a:latin typeface="微軟正黑體" panose="020B0604030504040204" pitchFamily="34" charset="-120"/>
                        <a:ea typeface="微軟正黑體" panose="020B0604030504040204" pitchFamily="34" charset="-120"/>
                      </a:endParaRPr>
                    </a:p>
                  </a:txBody>
                  <a:tcPr marL="37854" marR="37854" marT="37854" marB="16518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93468467"/>
                  </a:ext>
                </a:extLst>
              </a:tr>
            </a:tbl>
          </a:graphicData>
        </a:graphic>
      </p:graphicFrame>
      <p:sp>
        <p:nvSpPr>
          <p:cNvPr id="6" name="內容版面配置區 3">
            <a:extLst>
              <a:ext uri="{FF2B5EF4-FFF2-40B4-BE49-F238E27FC236}">
                <a16:creationId xmlns:a16="http://schemas.microsoft.com/office/drawing/2014/main" id="{A22FEBB1-3147-7FA6-EE85-014329E056C9}"/>
              </a:ext>
            </a:extLst>
          </p:cNvPr>
          <p:cNvSpPr txBox="1">
            <a:spLocks/>
          </p:cNvSpPr>
          <p:nvPr/>
        </p:nvSpPr>
        <p:spPr>
          <a:xfrm>
            <a:off x="578652" y="3797565"/>
            <a:ext cx="4088901" cy="45994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TW" altLang="en-US" sz="2000" dirty="0">
                <a:ea typeface="微軟正黑體" panose="020B0604030504040204" pitchFamily="34" charset="-120"/>
              </a:rPr>
              <a:t>非線性</a:t>
            </a:r>
            <a:r>
              <a:rPr lang="en-US" altLang="zh-TW" sz="2000" dirty="0">
                <a:ea typeface="微軟正黑體" panose="020B0604030504040204" pitchFamily="34" charset="-120"/>
              </a:rPr>
              <a:t>SVM VS. MLP</a:t>
            </a:r>
            <a:endParaRPr lang="zh-TW" altLang="en-US" sz="2000" dirty="0">
              <a:ea typeface="微軟正黑體" panose="020B0604030504040204" pitchFamily="34" charset="-120"/>
            </a:endParaRPr>
          </a:p>
        </p:txBody>
      </p:sp>
    </p:spTree>
    <p:extLst>
      <p:ext uri="{BB962C8B-B14F-4D97-AF65-F5344CB8AC3E}">
        <p14:creationId xmlns:p14="http://schemas.microsoft.com/office/powerpoint/2010/main" val="700026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Conclusion </a:t>
            </a:r>
            <a:r>
              <a:rPr lang="zh-TW" altLang="en-US" dirty="0">
                <a:latin typeface="微軟正黑體" panose="020B0604030504040204" pitchFamily="34" charset="-120"/>
                <a:ea typeface="微軟正黑體" panose="020B0604030504040204" pitchFamily="34" charset="-120"/>
              </a:rPr>
              <a:t>結論</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245489"/>
            <a:ext cx="10704962" cy="4612511"/>
          </a:xfrm>
        </p:spPr>
        <p:txBody>
          <a:bodyPr>
            <a:normAutofit/>
          </a:bodyPr>
          <a:lstStyle/>
          <a:p>
            <a:r>
              <a:rPr lang="zh-TW" altLang="en-US" dirty="0"/>
              <a:t>隨意刪除資料欄位</a:t>
            </a:r>
            <a:endParaRPr lang="en-US" altLang="zh-TW" dirty="0"/>
          </a:p>
          <a:p>
            <a:pPr marL="0" indent="0">
              <a:buNone/>
            </a:pPr>
            <a:r>
              <a:rPr lang="zh-TW" altLang="en-US" dirty="0">
                <a:ea typeface="微軟正黑體" panose="020B0604030504040204" pitchFamily="34" charset="-120"/>
              </a:rPr>
              <a:t>→影響模型的準確度（僅使用</a:t>
            </a:r>
            <a:r>
              <a:rPr lang="en-US" altLang="zh-TW" dirty="0">
                <a:ea typeface="微軟正黑體" panose="020B0604030504040204" pitchFamily="34" charset="-120"/>
              </a:rPr>
              <a:t>Sepal</a:t>
            </a:r>
            <a:r>
              <a:rPr lang="zh-TW" altLang="en-US" dirty="0">
                <a:ea typeface="微軟正黑體" panose="020B0604030504040204" pitchFamily="34" charset="-120"/>
              </a:rPr>
              <a:t>，準確度些許下降）。</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簡單的問題</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ea typeface="微軟正黑體" panose="020B0604030504040204" pitchFamily="34" charset="-120"/>
              </a:rPr>
              <a:t>→ 使用複雜的模型，效果並沒有較好。</a:t>
            </a:r>
            <a:endParaRPr lang="en-US" altLang="zh-TW" dirty="0">
              <a:ea typeface="微軟正黑體" panose="020B0604030504040204" pitchFamily="34" charset="-120"/>
            </a:endParaRPr>
          </a:p>
          <a:p>
            <a:pPr marL="0" indent="0">
              <a:buNone/>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思考</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參數應如何設定才會得到最高準確率？</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ea typeface="微軟正黑體" panose="020B0604030504040204" pitchFamily="34" charset="-120"/>
              </a:rPr>
              <a:t>（試圖利用 </a:t>
            </a:r>
            <a:r>
              <a:rPr lang="en-US" altLang="zh-TW" dirty="0">
                <a:ea typeface="微軟正黑體" panose="020B0604030504040204" pitchFamily="34" charset="-120"/>
              </a:rPr>
              <a:t>GridSearchCV</a:t>
            </a:r>
            <a:r>
              <a:rPr lang="zh-TW" altLang="en-US" dirty="0">
                <a:ea typeface="微軟正黑體" panose="020B0604030504040204" pitchFamily="34" charset="-120"/>
              </a:rPr>
              <a:t>貪婪演算法 或 迭代方式 尋找） </a:t>
            </a:r>
            <a:endParaRPr lang="en-US" altLang="zh-TW" dirty="0">
              <a:ea typeface="微軟正黑體" panose="020B0604030504040204" pitchFamily="34" charset="-120"/>
            </a:endParaRPr>
          </a:p>
          <a:p>
            <a:pPr marL="0" indent="0">
              <a:buNone/>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思考</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應如何訓練模型才能最準確預測所有</a:t>
            </a:r>
            <a:r>
              <a:rPr lang="en-US" altLang="zh-TW" dirty="0">
                <a:latin typeface="微軟正黑體" panose="020B0604030504040204" pitchFamily="34" charset="-120"/>
                <a:ea typeface="微軟正黑體" panose="020B0604030504040204" pitchFamily="34" charset="-120"/>
              </a:rPr>
              <a:t>150</a:t>
            </a:r>
            <a:r>
              <a:rPr lang="zh-TW" altLang="en-US" dirty="0">
                <a:latin typeface="微軟正黑體" panose="020B0604030504040204" pitchFamily="34" charset="-120"/>
                <a:ea typeface="微軟正黑體" panose="020B0604030504040204" pitchFamily="34" charset="-120"/>
              </a:rPr>
              <a:t>筆資料？</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ea typeface="微軟正黑體" panose="020B0604030504040204" pitchFamily="34" charset="-120"/>
              </a:rPr>
              <a:t>（目前</a:t>
            </a:r>
            <a:r>
              <a:rPr lang="en-US" altLang="zh-TW" dirty="0">
                <a:ea typeface="微軟正黑體" panose="020B0604030504040204" pitchFamily="34" charset="-120"/>
              </a:rPr>
              <a:t>Testing</a:t>
            </a:r>
            <a:r>
              <a:rPr lang="zh-TW" altLang="en-US" dirty="0">
                <a:ea typeface="微軟正黑體" panose="020B0604030504040204" pitchFamily="34" charset="-120"/>
              </a:rPr>
              <a:t>的</a:t>
            </a:r>
            <a:r>
              <a:rPr lang="en-US" altLang="zh-TW" dirty="0">
                <a:ea typeface="微軟正黑體" panose="020B0604030504040204" pitchFamily="34" charset="-120"/>
              </a:rPr>
              <a:t>Accuracy</a:t>
            </a:r>
            <a:r>
              <a:rPr lang="zh-TW" altLang="en-US" dirty="0">
                <a:ea typeface="微軟正黑體" panose="020B0604030504040204" pitchFamily="34" charset="-120"/>
              </a:rPr>
              <a:t>為</a:t>
            </a:r>
            <a:r>
              <a:rPr lang="en-US" altLang="zh-TW" dirty="0">
                <a:ea typeface="微軟正黑體" panose="020B0604030504040204" pitchFamily="34" charset="-120"/>
              </a:rPr>
              <a:t>90%</a:t>
            </a:r>
            <a:r>
              <a:rPr lang="zh-TW" altLang="en-US" dirty="0">
                <a:ea typeface="微軟正黑體" panose="020B0604030504040204" pitchFamily="34" charset="-120"/>
              </a:rPr>
              <a:t>，但整體的</a:t>
            </a:r>
            <a:r>
              <a:rPr lang="en-US" altLang="zh-TW" dirty="0">
                <a:ea typeface="微軟正黑體" panose="020B0604030504040204" pitchFamily="34" charset="-120"/>
              </a:rPr>
              <a:t>Accuracy</a:t>
            </a:r>
            <a:r>
              <a:rPr lang="zh-TW" altLang="en-US" dirty="0">
                <a:ea typeface="微軟正黑體" panose="020B0604030504040204" pitchFamily="34" charset="-120"/>
              </a:rPr>
              <a:t>卻為</a:t>
            </a:r>
            <a:r>
              <a:rPr lang="en-US" altLang="zh-TW" dirty="0">
                <a:ea typeface="微軟正黑體" panose="020B0604030504040204" pitchFamily="34" charset="-120"/>
              </a:rPr>
              <a:t>81.34% </a:t>
            </a:r>
            <a:r>
              <a:rPr lang="zh-TW" altLang="en-US" dirty="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BD5F0F35-3105-120E-3F75-05F8F37E0BE7}"/>
              </a:ext>
            </a:extLst>
          </p:cNvPr>
          <p:cNvSpPr>
            <a:spLocks noGrp="1"/>
          </p:cNvSpPr>
          <p:nvPr>
            <p:ph type="sldNum" sz="quarter" idx="12"/>
          </p:nvPr>
        </p:nvSpPr>
        <p:spPr/>
        <p:txBody>
          <a:bodyPr/>
          <a:lstStyle/>
          <a:p>
            <a:fld id="{B2DC25EE-239B-4C5F-AAD1-255A7D5F1EE2}" type="slidenum">
              <a:rPr lang="en-US" smtClean="0"/>
              <a:t>49</a:t>
            </a:fld>
            <a:endParaRPr lang="en-US" dirty="0"/>
          </a:p>
        </p:txBody>
      </p:sp>
    </p:spTree>
    <p:extLst>
      <p:ext uri="{BB962C8B-B14F-4D97-AF65-F5344CB8AC3E}">
        <p14:creationId xmlns:p14="http://schemas.microsoft.com/office/powerpoint/2010/main" val="92409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95A11EF8-E5DD-D807-D5D9-1791211B22D6}"/>
              </a:ext>
            </a:extLst>
          </p:cNvPr>
          <p:cNvSpPr>
            <a:spLocks noGrp="1"/>
          </p:cNvSpPr>
          <p:nvPr>
            <p:ph type="title"/>
          </p:nvPr>
        </p:nvSpPr>
        <p:spPr>
          <a:xfrm>
            <a:off x="371093" y="1161288"/>
            <a:ext cx="4075435" cy="1124712"/>
          </a:xfrm>
        </p:spPr>
        <p:txBody>
          <a:bodyPr anchor="b">
            <a:noAutofit/>
          </a:bodyPr>
          <a:lstStyle/>
          <a:p>
            <a:r>
              <a:rPr lang="zh-TW" altLang="en-US" dirty="0">
                <a:latin typeface="微軟正黑體" panose="020B0604030504040204" pitchFamily="34" charset="-120"/>
                <a:ea typeface="微軟正黑體" panose="020B0604030504040204" pitchFamily="34" charset="-120"/>
              </a:rPr>
              <a:t>研究動機及目的</a:t>
            </a:r>
          </a:p>
        </p:txBody>
      </p:sp>
      <p:sp>
        <p:nvSpPr>
          <p:cNvPr id="34" name="Rectangle 3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24">
            <a:extLst>
              <a:ext uri="{FF2B5EF4-FFF2-40B4-BE49-F238E27FC236}">
                <a16:creationId xmlns:a16="http://schemas.microsoft.com/office/drawing/2014/main" id="{075733CD-41D8-CE4C-FE45-3804D7FA94CE}"/>
              </a:ext>
            </a:extLst>
          </p:cNvPr>
          <p:cNvSpPr>
            <a:spLocks noGrp="1"/>
          </p:cNvSpPr>
          <p:nvPr>
            <p:ph idx="1"/>
          </p:nvPr>
        </p:nvSpPr>
        <p:spPr>
          <a:xfrm>
            <a:off x="371094" y="2718054"/>
            <a:ext cx="3438906" cy="3207258"/>
          </a:xfrm>
        </p:spPr>
        <p:txBody>
          <a:bodyPr anchor="t">
            <a:normAutofit/>
          </a:bodyPr>
          <a:lstStyle/>
          <a:p>
            <a:pPr marL="0" indent="0">
              <a:buNone/>
            </a:pPr>
            <a:r>
              <a:rPr lang="en-US" dirty="0">
                <a:ea typeface="微軟正黑體" panose="020B0604030504040204" pitchFamily="34" charset="-120"/>
              </a:rPr>
              <a:t>Requirement</a:t>
            </a:r>
            <a:r>
              <a:rPr lang="zh-TW" altLang="en-US" dirty="0">
                <a:ea typeface="微軟正黑體" panose="020B0604030504040204" pitchFamily="34" charset="-120"/>
              </a:rPr>
              <a:t>：</a:t>
            </a:r>
            <a:endParaRPr lang="en-US" altLang="zh-TW" dirty="0">
              <a:ea typeface="微軟正黑體" panose="020B0604030504040204" pitchFamily="34" charset="-120"/>
            </a:endParaRPr>
          </a:p>
          <a:p>
            <a:pPr marL="0" indent="0">
              <a:buNone/>
            </a:pPr>
            <a:r>
              <a:rPr lang="zh-TW" altLang="en-US" dirty="0">
                <a:ea typeface="微軟正黑體" panose="020B0604030504040204" pitchFamily="34" charset="-120"/>
              </a:rPr>
              <a:t>判斷電路板是否為瑕疵</a:t>
            </a:r>
            <a:endParaRPr lang="en-US" altLang="zh-TW" dirty="0">
              <a:ea typeface="微軟正黑體" panose="020B0604030504040204" pitchFamily="34" charset="-120"/>
            </a:endParaRPr>
          </a:p>
          <a:p>
            <a:pPr marL="0" indent="0">
              <a:buNone/>
            </a:pPr>
            <a:endParaRPr lang="en-US" altLang="zh-TW" sz="1000" dirty="0">
              <a:ea typeface="微軟正黑體" panose="020B0604030504040204" pitchFamily="34" charset="-120"/>
            </a:endParaRPr>
          </a:p>
          <a:p>
            <a:r>
              <a:rPr lang="zh-TW" altLang="en-US" dirty="0">
                <a:ea typeface="微軟正黑體" panose="020B0604030504040204" pitchFamily="34" charset="-120"/>
              </a:rPr>
              <a:t>左：電路板照片 </a:t>
            </a:r>
            <a:endParaRPr lang="en-US" altLang="zh-TW" dirty="0">
              <a:ea typeface="微軟正黑體" panose="020B0604030504040204" pitchFamily="34" charset="-120"/>
            </a:endParaRPr>
          </a:p>
          <a:p>
            <a:pPr marL="0" indent="0">
              <a:buNone/>
            </a:pPr>
            <a:r>
              <a:rPr lang="en-US" altLang="zh-TW" dirty="0">
                <a:ea typeface="微軟正黑體" panose="020B0604030504040204" pitchFamily="34" charset="-120"/>
              </a:rPr>
              <a:t>    	VS.</a:t>
            </a:r>
          </a:p>
          <a:p>
            <a:r>
              <a:rPr lang="zh-TW" altLang="en-US" dirty="0">
                <a:ea typeface="微軟正黑體" panose="020B0604030504040204" pitchFamily="34" charset="-120"/>
              </a:rPr>
              <a:t>右：電路板設計稿</a:t>
            </a:r>
            <a:endParaRPr lang="en-US" altLang="zh-TW" dirty="0">
              <a:ea typeface="微軟正黑體" panose="020B0604030504040204" pitchFamily="34" charset="-120"/>
            </a:endParaRPr>
          </a:p>
        </p:txBody>
      </p:sp>
      <p:pic>
        <p:nvPicPr>
          <p:cNvPr id="21" name="內容版面配置區 20">
            <a:extLst>
              <a:ext uri="{FF2B5EF4-FFF2-40B4-BE49-F238E27FC236}">
                <a16:creationId xmlns:a16="http://schemas.microsoft.com/office/drawing/2014/main" id="{3671453F-A950-4A2B-C5E1-0F47FE828C71}"/>
              </a:ext>
            </a:extLst>
          </p:cNvPr>
          <p:cNvPicPr>
            <a:picLocks noChangeAspect="1"/>
          </p:cNvPicPr>
          <p:nvPr/>
        </p:nvPicPr>
        <p:blipFill>
          <a:blip r:embed="rId3"/>
          <a:stretch>
            <a:fillRect/>
          </a:stretch>
        </p:blipFill>
        <p:spPr>
          <a:xfrm>
            <a:off x="4898967" y="1502216"/>
            <a:ext cx="6921940" cy="3962809"/>
          </a:xfrm>
          <a:prstGeom prst="rect">
            <a:avLst/>
          </a:prstGeom>
        </p:spPr>
      </p:pic>
      <p:sp>
        <p:nvSpPr>
          <p:cNvPr id="5" name="頁尾版面配置區 4">
            <a:extLst>
              <a:ext uri="{FF2B5EF4-FFF2-40B4-BE49-F238E27FC236}">
                <a16:creationId xmlns:a16="http://schemas.microsoft.com/office/drawing/2014/main" id="{9FC0D814-7985-EF2B-0AA8-6DFD385B64F8}"/>
              </a:ext>
            </a:extLst>
          </p:cNvPr>
          <p:cNvSpPr>
            <a:spLocks noGrp="1"/>
          </p:cNvSpPr>
          <p:nvPr>
            <p:ph type="ftr" sz="quarter" idx="11"/>
          </p:nvPr>
        </p:nvSpPr>
        <p:spPr>
          <a:xfrm>
            <a:off x="4898967" y="6356350"/>
            <a:ext cx="4114800" cy="365125"/>
          </a:xfrm>
        </p:spPr>
        <p:txBody>
          <a:bodyPr>
            <a:normAutofit/>
          </a:bodyPr>
          <a:lstStyle/>
          <a:p>
            <a:pPr algn="l">
              <a:spcAft>
                <a:spcPts val="600"/>
              </a:spcAft>
            </a:pPr>
            <a:r>
              <a:rPr lang="zh-TW" altLang="en-US">
                <a:solidFill>
                  <a:schemeClr val="tx2">
                    <a:lumMod val="50000"/>
                    <a:lumOff val="50000"/>
                  </a:schemeClr>
                </a:solidFill>
              </a:rPr>
              <a:t>創新</a:t>
            </a:r>
            <a:r>
              <a:rPr lang="en-US" altLang="zh-TW">
                <a:solidFill>
                  <a:schemeClr val="tx2">
                    <a:lumMod val="50000"/>
                    <a:lumOff val="50000"/>
                  </a:schemeClr>
                </a:solidFill>
              </a:rPr>
              <a:t>AI</a:t>
            </a:r>
            <a:r>
              <a:rPr lang="zh-TW" altLang="en-US">
                <a:solidFill>
                  <a:schemeClr val="tx2">
                    <a:lumMod val="50000"/>
                    <a:lumOff val="50000"/>
                  </a:schemeClr>
                </a:solidFill>
              </a:rPr>
              <a:t>碩一 </a:t>
            </a:r>
            <a:r>
              <a:rPr lang="en-US" altLang="zh-TW">
                <a:solidFill>
                  <a:schemeClr val="tx2">
                    <a:lumMod val="50000"/>
                    <a:lumOff val="50000"/>
                  </a:schemeClr>
                </a:solidFill>
              </a:rPr>
              <a:t>111C71008 </a:t>
            </a:r>
            <a:r>
              <a:rPr lang="zh-TW" altLang="en-US">
                <a:solidFill>
                  <a:schemeClr val="tx2">
                    <a:lumMod val="50000"/>
                    <a:lumOff val="50000"/>
                  </a:schemeClr>
                </a:solidFill>
              </a:rPr>
              <a:t>何哲平</a:t>
            </a:r>
            <a:endParaRPr lang="en-US">
              <a:solidFill>
                <a:schemeClr val="tx2">
                  <a:lumMod val="50000"/>
                  <a:lumOff val="50000"/>
                </a:schemeClr>
              </a:solidFill>
            </a:endParaRPr>
          </a:p>
        </p:txBody>
      </p:sp>
      <p:sp>
        <p:nvSpPr>
          <p:cNvPr id="4" name="投影片編號版面配置區 3">
            <a:extLst>
              <a:ext uri="{FF2B5EF4-FFF2-40B4-BE49-F238E27FC236}">
                <a16:creationId xmlns:a16="http://schemas.microsoft.com/office/drawing/2014/main" id="{55F2E846-C350-C0E0-FA14-C0ABC28736BB}"/>
              </a:ext>
            </a:extLst>
          </p:cNvPr>
          <p:cNvSpPr>
            <a:spLocks noGrp="1"/>
          </p:cNvSpPr>
          <p:nvPr>
            <p:ph type="sldNum" sz="quarter" idx="12"/>
          </p:nvPr>
        </p:nvSpPr>
        <p:spPr>
          <a:xfrm>
            <a:off x="9692640" y="6356350"/>
            <a:ext cx="2124456" cy="365125"/>
          </a:xfrm>
        </p:spPr>
        <p:txBody>
          <a:bodyPr>
            <a:normAutofit/>
          </a:bodyPr>
          <a:lstStyle/>
          <a:p>
            <a:pPr>
              <a:spcAft>
                <a:spcPts val="600"/>
              </a:spcAft>
            </a:pPr>
            <a:fld id="{B2DC25EE-239B-4C5F-AAD1-255A7D5F1EE2}" type="slidenum">
              <a:rPr lang="en-US">
                <a:solidFill>
                  <a:schemeClr val="tx2">
                    <a:lumMod val="50000"/>
                    <a:lumOff val="50000"/>
                  </a:schemeClr>
                </a:solidFill>
              </a:rPr>
              <a:pPr>
                <a:spcAft>
                  <a:spcPts val="600"/>
                </a:spcAft>
              </a:pPr>
              <a:t>5</a:t>
            </a:fld>
            <a:endParaRPr lang="en-US">
              <a:solidFill>
                <a:schemeClr val="tx2">
                  <a:lumMod val="50000"/>
                  <a:lumOff val="50000"/>
                </a:schemeClr>
              </a:solidFill>
            </a:endParaRPr>
          </a:p>
        </p:txBody>
      </p:sp>
    </p:spTree>
    <p:extLst>
      <p:ext uri="{BB962C8B-B14F-4D97-AF65-F5344CB8AC3E}">
        <p14:creationId xmlns:p14="http://schemas.microsoft.com/office/powerpoint/2010/main" val="39763796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DFF41957-CB66-48E8-B537-EBB53B678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軟正黑體" panose="020B0604030504040204" pitchFamily="34" charset="-120"/>
            </a:endParaRPr>
          </a:p>
        </p:txBody>
      </p:sp>
      <p:sp>
        <p:nvSpPr>
          <p:cNvPr id="2" name="標題 1">
            <a:extLst>
              <a:ext uri="{FF2B5EF4-FFF2-40B4-BE49-F238E27FC236}">
                <a16:creationId xmlns:a16="http://schemas.microsoft.com/office/drawing/2014/main" id="{57316E53-43BE-02FF-8137-856C5996A3FC}"/>
              </a:ext>
            </a:extLst>
          </p:cNvPr>
          <p:cNvSpPr>
            <a:spLocks noGrp="1"/>
          </p:cNvSpPr>
          <p:nvPr>
            <p:ph type="title"/>
          </p:nvPr>
        </p:nvSpPr>
        <p:spPr>
          <a:xfrm>
            <a:off x="841248" y="941832"/>
            <a:ext cx="10506456" cy="1901952"/>
          </a:xfrm>
        </p:spPr>
        <p:txBody>
          <a:bodyPr anchor="ctr">
            <a:normAutofit/>
          </a:bodyPr>
          <a:lstStyle/>
          <a:p>
            <a:r>
              <a:rPr lang="zh-TW" altLang="en-US" sz="5400" dirty="0">
                <a:latin typeface="微軟正黑體" panose="020B0604030504040204" pitchFamily="34" charset="-120"/>
                <a:ea typeface="微軟正黑體" panose="020B0604030504040204" pitchFamily="34" charset="-120"/>
              </a:rPr>
              <a:t>選取特徵</a:t>
            </a:r>
          </a:p>
        </p:txBody>
      </p:sp>
      <p:sp>
        <p:nvSpPr>
          <p:cNvPr id="15" name="Rectangle 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06922"/>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6" name="Rectangle 1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146509"/>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3" name="內容版面配置區 2">
            <a:extLst>
              <a:ext uri="{FF2B5EF4-FFF2-40B4-BE49-F238E27FC236}">
                <a16:creationId xmlns:a16="http://schemas.microsoft.com/office/drawing/2014/main" id="{B3F64DA1-EBAF-B1F7-8174-F2F7EF7CFEE8}"/>
              </a:ext>
            </a:extLst>
          </p:cNvPr>
          <p:cNvSpPr>
            <a:spLocks noGrp="1"/>
          </p:cNvSpPr>
          <p:nvPr>
            <p:ph idx="1"/>
          </p:nvPr>
        </p:nvSpPr>
        <p:spPr>
          <a:xfrm>
            <a:off x="841247" y="3668690"/>
            <a:ext cx="11081811" cy="2776934"/>
          </a:xfrm>
        </p:spPr>
        <p:txBody>
          <a:bodyPr>
            <a:normAutofit/>
          </a:bodyPr>
          <a:lstStyle/>
          <a:p>
            <a:pPr marL="0" indent="0">
              <a:buNone/>
            </a:pPr>
            <a:r>
              <a:rPr lang="en-US" altLang="zh-TW" sz="3000" dirty="0">
                <a:latin typeface="微軟正黑體" panose="020B0604030504040204" pitchFamily="34" charset="-120"/>
                <a:ea typeface="微軟正黑體" panose="020B0604030504040204" pitchFamily="34" charset="-120"/>
              </a:rPr>
              <a:t>Notes</a:t>
            </a:r>
            <a:r>
              <a:rPr lang="zh-TW" altLang="en-US" sz="3000" dirty="0">
                <a:ea typeface="微軟正黑體" panose="020B0604030504040204" pitchFamily="34" charset="-120"/>
              </a:rPr>
              <a:t>：</a:t>
            </a:r>
            <a:endParaRPr lang="en-US" altLang="zh-TW" sz="3000" dirty="0">
              <a:ea typeface="微軟正黑體" panose="020B0604030504040204" pitchFamily="34" charset="-120"/>
            </a:endParaRPr>
          </a:p>
          <a:p>
            <a:pPr marL="0" indent="0">
              <a:buNone/>
            </a:pPr>
            <a:r>
              <a:rPr lang="zh-TW" altLang="en-US" sz="3000" dirty="0">
                <a:ea typeface="微軟正黑體" panose="020B0604030504040204" pitchFamily="34" charset="-120"/>
              </a:rPr>
              <a:t>使用兩個“越不具有代表性”的特徵變量。</a:t>
            </a:r>
            <a:endParaRPr lang="en-US" altLang="zh-TW" sz="3000" dirty="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414384BD-E0CA-FF5C-83AF-C4C4716048BF}"/>
              </a:ext>
            </a:extLst>
          </p:cNvPr>
          <p:cNvSpPr>
            <a:spLocks noGrp="1"/>
          </p:cNvSpPr>
          <p:nvPr>
            <p:ph type="sldNum" sz="quarter" idx="12"/>
          </p:nvPr>
        </p:nvSpPr>
        <p:spPr/>
        <p:txBody>
          <a:bodyPr/>
          <a:lstStyle/>
          <a:p>
            <a:fld id="{B2DC25EE-239B-4C5F-AAD1-255A7D5F1EE2}" type="slidenum">
              <a:rPr lang="en-US" smtClean="0"/>
              <a:t>50</a:t>
            </a:fld>
            <a:endParaRPr lang="en-US" dirty="0"/>
          </a:p>
        </p:txBody>
      </p:sp>
      <p:sp>
        <p:nvSpPr>
          <p:cNvPr id="5" name="頁尾版面配置區 4">
            <a:extLst>
              <a:ext uri="{FF2B5EF4-FFF2-40B4-BE49-F238E27FC236}">
                <a16:creationId xmlns:a16="http://schemas.microsoft.com/office/drawing/2014/main" id="{8336A2C8-2AED-ED76-16BB-FEF4257178E0}"/>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pic>
        <p:nvPicPr>
          <p:cNvPr id="1026" name="Picture 2" descr="414,054 Return Images, Stock Photos &amp; Vectors | Shutterstock">
            <a:hlinkClick r:id="rId3" action="ppaction://hlinksldjump"/>
            <a:extLst>
              <a:ext uri="{FF2B5EF4-FFF2-40B4-BE49-F238E27FC236}">
                <a16:creationId xmlns:a16="http://schemas.microsoft.com/office/drawing/2014/main" id="{0DC1EC2C-A496-6610-A5D4-F1CF035BA0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65" t="18342" r="21990" b="25032"/>
          <a:stretch/>
        </p:blipFill>
        <p:spPr bwMode="auto">
          <a:xfrm>
            <a:off x="11347704" y="145669"/>
            <a:ext cx="499835"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98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DFF41957-CB66-48E8-B537-EBB53B678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軟正黑體" panose="020B0604030504040204" pitchFamily="34" charset="-120"/>
            </a:endParaRPr>
          </a:p>
        </p:txBody>
      </p:sp>
      <p:sp>
        <p:nvSpPr>
          <p:cNvPr id="2" name="標題 1">
            <a:extLst>
              <a:ext uri="{FF2B5EF4-FFF2-40B4-BE49-F238E27FC236}">
                <a16:creationId xmlns:a16="http://schemas.microsoft.com/office/drawing/2014/main" id="{57316E53-43BE-02FF-8137-856C5996A3FC}"/>
              </a:ext>
            </a:extLst>
          </p:cNvPr>
          <p:cNvSpPr>
            <a:spLocks noGrp="1"/>
          </p:cNvSpPr>
          <p:nvPr>
            <p:ph type="title"/>
          </p:nvPr>
        </p:nvSpPr>
        <p:spPr>
          <a:xfrm>
            <a:off x="841248" y="941832"/>
            <a:ext cx="10506456" cy="1901952"/>
          </a:xfrm>
        </p:spPr>
        <p:txBody>
          <a:bodyPr anchor="ctr">
            <a:normAutofit/>
          </a:bodyPr>
          <a:lstStyle/>
          <a:p>
            <a:r>
              <a:rPr lang="zh-TW" altLang="en-US" sz="5400" dirty="0">
                <a:latin typeface="微軟正黑體" panose="020B0604030504040204" pitchFamily="34" charset="-120"/>
                <a:ea typeface="微軟正黑體" panose="020B0604030504040204" pitchFamily="34" charset="-120"/>
              </a:rPr>
              <a:t>切分資料</a:t>
            </a:r>
          </a:p>
        </p:txBody>
      </p:sp>
      <p:sp>
        <p:nvSpPr>
          <p:cNvPr id="15" name="Rectangle 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06922"/>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6" name="Rectangle 1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146509"/>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3" name="內容版面配置區 2">
            <a:extLst>
              <a:ext uri="{FF2B5EF4-FFF2-40B4-BE49-F238E27FC236}">
                <a16:creationId xmlns:a16="http://schemas.microsoft.com/office/drawing/2014/main" id="{B3F64DA1-EBAF-B1F7-8174-F2F7EF7CFEE8}"/>
              </a:ext>
            </a:extLst>
          </p:cNvPr>
          <p:cNvSpPr>
            <a:spLocks noGrp="1"/>
          </p:cNvSpPr>
          <p:nvPr>
            <p:ph idx="1"/>
          </p:nvPr>
        </p:nvSpPr>
        <p:spPr>
          <a:xfrm>
            <a:off x="841247" y="3668690"/>
            <a:ext cx="11081811" cy="2776934"/>
          </a:xfrm>
        </p:spPr>
        <p:txBody>
          <a:bodyPr>
            <a:normAutofit/>
          </a:bodyPr>
          <a:lstStyle/>
          <a:p>
            <a:pPr marL="0" indent="0">
              <a:buNone/>
            </a:pPr>
            <a:r>
              <a:rPr lang="en-US" altLang="zh-TW" sz="3000" dirty="0">
                <a:latin typeface="微軟正黑體" panose="020B0604030504040204" pitchFamily="34" charset="-120"/>
                <a:ea typeface="微軟正黑體" panose="020B0604030504040204" pitchFamily="34" charset="-120"/>
              </a:rPr>
              <a:t>Train-Test-Split</a:t>
            </a:r>
            <a:endParaRPr lang="zh-TW" altLang="en-US" sz="30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85392346-BCED-5E38-73FC-A7D666F6AD26}"/>
              </a:ext>
            </a:extLst>
          </p:cNvPr>
          <p:cNvSpPr>
            <a:spLocks noGrp="1"/>
          </p:cNvSpPr>
          <p:nvPr>
            <p:ph type="sldNum" sz="quarter" idx="12"/>
          </p:nvPr>
        </p:nvSpPr>
        <p:spPr/>
        <p:txBody>
          <a:bodyPr/>
          <a:lstStyle/>
          <a:p>
            <a:fld id="{B2DC25EE-239B-4C5F-AAD1-255A7D5F1EE2}" type="slidenum">
              <a:rPr lang="en-US" smtClean="0"/>
              <a:t>51</a:t>
            </a:fld>
            <a:endParaRPr lang="en-US" dirty="0"/>
          </a:p>
        </p:txBody>
      </p:sp>
      <p:sp>
        <p:nvSpPr>
          <p:cNvPr id="5" name="頁尾版面配置區 4">
            <a:extLst>
              <a:ext uri="{FF2B5EF4-FFF2-40B4-BE49-F238E27FC236}">
                <a16:creationId xmlns:a16="http://schemas.microsoft.com/office/drawing/2014/main" id="{5CB3E1B3-4CF8-76EB-D25E-902712B48B0C}"/>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pic>
        <p:nvPicPr>
          <p:cNvPr id="6" name="Picture 2" descr="414,054 Return Images, Stock Photos &amp; Vectors | Shutterstock">
            <a:hlinkClick r:id="rId2" action="ppaction://hlinksldjump"/>
            <a:extLst>
              <a:ext uri="{FF2B5EF4-FFF2-40B4-BE49-F238E27FC236}">
                <a16:creationId xmlns:a16="http://schemas.microsoft.com/office/drawing/2014/main" id="{18956EE0-4761-2646-94C4-4D852CE6B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65" t="18342" r="21990" b="25032"/>
          <a:stretch/>
        </p:blipFill>
        <p:spPr bwMode="auto">
          <a:xfrm>
            <a:off x="11347704" y="145669"/>
            <a:ext cx="499835"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20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Train-Test-Split</a:t>
            </a:r>
            <a:r>
              <a:rPr lang="zh-TW" altLang="en-US" dirty="0">
                <a:latin typeface="微軟正黑體" panose="020B0604030504040204" pitchFamily="34" charset="-120"/>
                <a:ea typeface="微軟正黑體" panose="020B0604030504040204" pitchFamily="34" charset="-120"/>
              </a:rPr>
              <a:t> 資料分佈</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245490"/>
            <a:ext cx="4024797" cy="572046"/>
          </a:xfrm>
        </p:spPr>
        <p:txBody>
          <a:bodyPr>
            <a:normAutofit/>
          </a:bodyPr>
          <a:lstStyle/>
          <a:p>
            <a:r>
              <a:rPr lang="en-US" altLang="zh-TW" sz="3000" dirty="0">
                <a:latin typeface="微軟正黑體" panose="020B0604030504040204" pitchFamily="34" charset="-120"/>
                <a:ea typeface="微軟正黑體" panose="020B0604030504040204" pitchFamily="34" charset="-120"/>
              </a:rPr>
              <a:t>Training </a:t>
            </a:r>
            <a:r>
              <a:rPr lang="zh-TW" altLang="en-US" sz="3000" dirty="0">
                <a:latin typeface="微軟正黑體" panose="020B0604030504040204" pitchFamily="34" charset="-120"/>
                <a:ea typeface="微軟正黑體" panose="020B0604030504040204" pitchFamily="34" charset="-120"/>
              </a:rPr>
              <a:t>訓練資料</a:t>
            </a: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p:txBody>
          <a:bodyPr/>
          <a:lstStyle/>
          <a:p>
            <a:fld id="{B2DC25EE-239B-4C5F-AAD1-255A7D5F1EE2}" type="slidenum">
              <a:rPr lang="en-US" smtClean="0"/>
              <a:t>52</a:t>
            </a:fld>
            <a:endParaRPr lang="en-US" dirty="0"/>
          </a:p>
        </p:txBody>
      </p:sp>
      <p:sp>
        <p:nvSpPr>
          <p:cNvPr id="5" name="頁尾版面配置區 4">
            <a:extLst>
              <a:ext uri="{FF2B5EF4-FFF2-40B4-BE49-F238E27FC236}">
                <a16:creationId xmlns:a16="http://schemas.microsoft.com/office/drawing/2014/main" id="{4A2F3F5F-2202-7AE4-848F-C9B9390358D8}"/>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grpSp>
        <p:nvGrpSpPr>
          <p:cNvPr id="12" name="群組 11">
            <a:extLst>
              <a:ext uri="{FF2B5EF4-FFF2-40B4-BE49-F238E27FC236}">
                <a16:creationId xmlns:a16="http://schemas.microsoft.com/office/drawing/2014/main" id="{CB8D99FC-02AB-BF21-99D4-D21E9ADC5B29}"/>
              </a:ext>
            </a:extLst>
          </p:cNvPr>
          <p:cNvGrpSpPr/>
          <p:nvPr/>
        </p:nvGrpSpPr>
        <p:grpSpPr>
          <a:xfrm>
            <a:off x="4760672" y="2245489"/>
            <a:ext cx="3574031" cy="1586976"/>
            <a:chOff x="4760672" y="2245489"/>
            <a:chExt cx="3574031" cy="1586976"/>
          </a:xfrm>
        </p:grpSpPr>
        <p:pic>
          <p:nvPicPr>
            <p:cNvPr id="7" name="圖片 6">
              <a:extLst>
                <a:ext uri="{FF2B5EF4-FFF2-40B4-BE49-F238E27FC236}">
                  <a16:creationId xmlns:a16="http://schemas.microsoft.com/office/drawing/2014/main" id="{4948F407-C28B-9EB8-C08C-0F799405558E}"/>
                </a:ext>
              </a:extLst>
            </p:cNvPr>
            <p:cNvPicPr>
              <a:picLocks noChangeAspect="1"/>
            </p:cNvPicPr>
            <p:nvPr/>
          </p:nvPicPr>
          <p:blipFill>
            <a:blip r:embed="rId3"/>
            <a:stretch>
              <a:fillRect/>
            </a:stretch>
          </p:blipFill>
          <p:spPr>
            <a:xfrm>
              <a:off x="4760672" y="2245489"/>
              <a:ext cx="3574031" cy="1586976"/>
            </a:xfrm>
            <a:prstGeom prst="rect">
              <a:avLst/>
            </a:prstGeom>
            <a:noFill/>
            <a:ln w="3175">
              <a:solidFill>
                <a:schemeClr val="tx1"/>
              </a:solidFill>
            </a:ln>
          </p:spPr>
        </p:pic>
        <p:sp>
          <p:nvSpPr>
            <p:cNvPr id="8" name="文字方塊 7">
              <a:extLst>
                <a:ext uri="{FF2B5EF4-FFF2-40B4-BE49-F238E27FC236}">
                  <a16:creationId xmlns:a16="http://schemas.microsoft.com/office/drawing/2014/main" id="{FD9FB33C-CBC5-1729-AC68-A2B408FA2036}"/>
                </a:ext>
              </a:extLst>
            </p:cNvPr>
            <p:cNvSpPr txBox="1"/>
            <p:nvPr/>
          </p:nvSpPr>
          <p:spPr>
            <a:xfrm>
              <a:off x="5383941" y="2297918"/>
              <a:ext cx="1094547" cy="400110"/>
            </a:xfrm>
            <a:prstGeom prst="rect">
              <a:avLst/>
            </a:prstGeom>
            <a:noFill/>
          </p:spPr>
          <p:txBody>
            <a:bodyPr wrap="square" rtlCol="0">
              <a:spAutoFit/>
            </a:bodyPr>
            <a:lstStyle/>
            <a:p>
              <a:r>
                <a:rPr lang="en-US" altLang="zh-TW" sz="2000" dirty="0">
                  <a:latin typeface="微軟正黑體" panose="020B0604030504040204" pitchFamily="34" charset="-120"/>
                  <a:ea typeface="微軟正黑體" panose="020B0604030504040204" pitchFamily="34" charset="-120"/>
                </a:rPr>
                <a:t>setosa</a:t>
              </a:r>
              <a:endParaRPr lang="zh-TW" altLang="en-US" sz="20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773718E8-ECFE-792E-0DC2-21C01832BA9F}"/>
                </a:ext>
              </a:extLst>
            </p:cNvPr>
            <p:cNvSpPr txBox="1"/>
            <p:nvPr/>
          </p:nvSpPr>
          <p:spPr>
            <a:xfrm>
              <a:off x="5383940" y="2817535"/>
              <a:ext cx="1615950" cy="400110"/>
            </a:xfrm>
            <a:prstGeom prst="rect">
              <a:avLst/>
            </a:prstGeom>
            <a:noFill/>
          </p:spPr>
          <p:txBody>
            <a:bodyPr wrap="square" rtlCol="0">
              <a:spAutoFit/>
            </a:bodyPr>
            <a:lstStyle/>
            <a:p>
              <a:r>
                <a:rPr lang="en-US" altLang="zh-TW" sz="2000" dirty="0">
                  <a:latin typeface="微軟正黑體" panose="020B0604030504040204" pitchFamily="34" charset="-120"/>
                  <a:ea typeface="微軟正黑體" panose="020B0604030504040204" pitchFamily="34" charset="-120"/>
                </a:rPr>
                <a:t>versicolor</a:t>
              </a:r>
              <a:endParaRPr lang="zh-TW" altLang="en-US" sz="2000"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ADB8A0E2-4497-6B1C-5A05-811D31C08274}"/>
                </a:ext>
              </a:extLst>
            </p:cNvPr>
            <p:cNvSpPr txBox="1"/>
            <p:nvPr/>
          </p:nvSpPr>
          <p:spPr>
            <a:xfrm>
              <a:off x="5383940" y="3389581"/>
              <a:ext cx="1615950" cy="400110"/>
            </a:xfrm>
            <a:prstGeom prst="rect">
              <a:avLst/>
            </a:prstGeom>
            <a:noFill/>
          </p:spPr>
          <p:txBody>
            <a:bodyPr wrap="square" rtlCol="0">
              <a:spAutoFit/>
            </a:bodyPr>
            <a:lstStyle/>
            <a:p>
              <a:r>
                <a:rPr lang="en-US" altLang="zh-TW" sz="2000" dirty="0">
                  <a:latin typeface="微軟正黑體" panose="020B0604030504040204" pitchFamily="34" charset="-120"/>
                  <a:ea typeface="微軟正黑體" panose="020B0604030504040204" pitchFamily="34" charset="-120"/>
                </a:rPr>
                <a:t>virginica</a:t>
              </a:r>
              <a:endParaRPr lang="zh-TW" altLang="en-US" sz="2000" dirty="0">
                <a:latin typeface="微軟正黑體" panose="020B0604030504040204" pitchFamily="34" charset="-120"/>
                <a:ea typeface="微軟正黑體" panose="020B0604030504040204" pitchFamily="34" charset="-120"/>
              </a:endParaRPr>
            </a:p>
          </p:txBody>
        </p:sp>
      </p:grpSp>
      <p:sp>
        <p:nvSpPr>
          <p:cNvPr id="13" name="內容版面配置區 3">
            <a:extLst>
              <a:ext uri="{FF2B5EF4-FFF2-40B4-BE49-F238E27FC236}">
                <a16:creationId xmlns:a16="http://schemas.microsoft.com/office/drawing/2014/main" id="{15040F1E-4595-7158-AC11-F5E181FBFC48}"/>
              </a:ext>
            </a:extLst>
          </p:cNvPr>
          <p:cNvSpPr txBox="1">
            <a:spLocks/>
          </p:cNvSpPr>
          <p:nvPr/>
        </p:nvSpPr>
        <p:spPr>
          <a:xfrm>
            <a:off x="578734" y="4046484"/>
            <a:ext cx="4024797" cy="572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3000" dirty="0">
                <a:ea typeface="微軟正黑體" panose="020B0604030504040204" pitchFamily="34" charset="-120"/>
              </a:rPr>
              <a:t>Testing </a:t>
            </a:r>
            <a:r>
              <a:rPr lang="zh-TW" altLang="en-US" sz="3000" dirty="0">
                <a:ea typeface="微軟正黑體" panose="020B0604030504040204" pitchFamily="34" charset="-120"/>
              </a:rPr>
              <a:t>測試資料</a:t>
            </a:r>
          </a:p>
        </p:txBody>
      </p:sp>
      <p:grpSp>
        <p:nvGrpSpPr>
          <p:cNvPr id="19" name="群組 18">
            <a:extLst>
              <a:ext uri="{FF2B5EF4-FFF2-40B4-BE49-F238E27FC236}">
                <a16:creationId xmlns:a16="http://schemas.microsoft.com/office/drawing/2014/main" id="{0F4779A3-F6FA-AF19-8BE8-EB9EED1BA656}"/>
              </a:ext>
            </a:extLst>
          </p:cNvPr>
          <p:cNvGrpSpPr/>
          <p:nvPr/>
        </p:nvGrpSpPr>
        <p:grpSpPr>
          <a:xfrm>
            <a:off x="4760672" y="4161658"/>
            <a:ext cx="3574031" cy="1491322"/>
            <a:chOff x="4760672" y="4161658"/>
            <a:chExt cx="3574031" cy="1491322"/>
          </a:xfrm>
        </p:grpSpPr>
        <p:pic>
          <p:nvPicPr>
            <p:cNvPr id="15" name="圖片 14">
              <a:extLst>
                <a:ext uri="{FF2B5EF4-FFF2-40B4-BE49-F238E27FC236}">
                  <a16:creationId xmlns:a16="http://schemas.microsoft.com/office/drawing/2014/main" id="{CA63538B-708B-F649-D3A5-3FAE19672FD6}"/>
                </a:ext>
              </a:extLst>
            </p:cNvPr>
            <p:cNvPicPr>
              <a:picLocks noChangeAspect="1"/>
            </p:cNvPicPr>
            <p:nvPr/>
          </p:nvPicPr>
          <p:blipFill>
            <a:blip r:embed="rId4"/>
            <a:stretch>
              <a:fillRect/>
            </a:stretch>
          </p:blipFill>
          <p:spPr>
            <a:xfrm>
              <a:off x="4760672" y="4161658"/>
              <a:ext cx="3574031" cy="1491322"/>
            </a:xfrm>
            <a:prstGeom prst="rect">
              <a:avLst/>
            </a:prstGeom>
            <a:noFill/>
            <a:ln w="3175">
              <a:solidFill>
                <a:schemeClr val="tx1"/>
              </a:solidFill>
            </a:ln>
          </p:spPr>
        </p:pic>
        <p:sp>
          <p:nvSpPr>
            <p:cNvPr id="16" name="文字方塊 15">
              <a:extLst>
                <a:ext uri="{FF2B5EF4-FFF2-40B4-BE49-F238E27FC236}">
                  <a16:creationId xmlns:a16="http://schemas.microsoft.com/office/drawing/2014/main" id="{D2ED1501-A22D-B4CE-B05E-3DEE2FBDFC09}"/>
                </a:ext>
              </a:extLst>
            </p:cNvPr>
            <p:cNvSpPr txBox="1"/>
            <p:nvPr/>
          </p:nvSpPr>
          <p:spPr>
            <a:xfrm>
              <a:off x="5451118" y="4191614"/>
              <a:ext cx="1094547" cy="400110"/>
            </a:xfrm>
            <a:prstGeom prst="rect">
              <a:avLst/>
            </a:prstGeom>
            <a:noFill/>
          </p:spPr>
          <p:txBody>
            <a:bodyPr wrap="square" rtlCol="0">
              <a:spAutoFit/>
            </a:bodyPr>
            <a:lstStyle/>
            <a:p>
              <a:r>
                <a:rPr lang="en-US" altLang="zh-TW" sz="2000" dirty="0">
                  <a:latin typeface="微軟正黑體" panose="020B0604030504040204" pitchFamily="34" charset="-120"/>
                  <a:ea typeface="微軟正黑體" panose="020B0604030504040204" pitchFamily="34" charset="-120"/>
                </a:rPr>
                <a:t>setosa</a:t>
              </a:r>
              <a:endParaRPr lang="zh-TW" altLang="en-US" sz="2000" dirty="0">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4359AFC3-1443-75FD-6D48-23F2F19D24D1}"/>
                </a:ext>
              </a:extLst>
            </p:cNvPr>
            <p:cNvSpPr txBox="1"/>
            <p:nvPr/>
          </p:nvSpPr>
          <p:spPr>
            <a:xfrm>
              <a:off x="5451118" y="4685093"/>
              <a:ext cx="1615950" cy="400110"/>
            </a:xfrm>
            <a:prstGeom prst="rect">
              <a:avLst/>
            </a:prstGeom>
            <a:noFill/>
          </p:spPr>
          <p:txBody>
            <a:bodyPr wrap="square" rtlCol="0">
              <a:spAutoFit/>
            </a:bodyPr>
            <a:lstStyle/>
            <a:p>
              <a:r>
                <a:rPr lang="en-US" altLang="zh-TW" sz="2000" dirty="0">
                  <a:latin typeface="微軟正黑體" panose="020B0604030504040204" pitchFamily="34" charset="-120"/>
                  <a:ea typeface="微軟正黑體" panose="020B0604030504040204" pitchFamily="34" charset="-120"/>
                </a:rPr>
                <a:t>versicolor</a:t>
              </a:r>
              <a:endParaRPr lang="zh-TW" altLang="en-US" sz="2000"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3FC98E07-4F30-8106-34C3-67002CB4D40F}"/>
                </a:ext>
              </a:extLst>
            </p:cNvPr>
            <p:cNvSpPr txBox="1"/>
            <p:nvPr/>
          </p:nvSpPr>
          <p:spPr>
            <a:xfrm>
              <a:off x="5471881" y="5193217"/>
              <a:ext cx="1615950" cy="400110"/>
            </a:xfrm>
            <a:prstGeom prst="rect">
              <a:avLst/>
            </a:prstGeom>
            <a:noFill/>
          </p:spPr>
          <p:txBody>
            <a:bodyPr wrap="square" rtlCol="0">
              <a:spAutoFit/>
            </a:bodyPr>
            <a:lstStyle/>
            <a:p>
              <a:r>
                <a:rPr lang="en-US" altLang="zh-TW" sz="2000" dirty="0">
                  <a:latin typeface="微軟正黑體" panose="020B0604030504040204" pitchFamily="34" charset="-120"/>
                  <a:ea typeface="微軟正黑體" panose="020B0604030504040204" pitchFamily="34" charset="-120"/>
                </a:rPr>
                <a:t>virginica</a:t>
              </a:r>
              <a:endParaRPr lang="zh-TW" altLang="en-US" sz="2000"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141898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DFF41957-CB66-48E8-B537-EBB53B678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軟正黑體" panose="020B0604030504040204" pitchFamily="34" charset="-120"/>
            </a:endParaRPr>
          </a:p>
        </p:txBody>
      </p:sp>
      <p:sp>
        <p:nvSpPr>
          <p:cNvPr id="2" name="標題 1">
            <a:extLst>
              <a:ext uri="{FF2B5EF4-FFF2-40B4-BE49-F238E27FC236}">
                <a16:creationId xmlns:a16="http://schemas.microsoft.com/office/drawing/2014/main" id="{57316E53-43BE-02FF-8137-856C5996A3FC}"/>
              </a:ext>
            </a:extLst>
          </p:cNvPr>
          <p:cNvSpPr>
            <a:spLocks noGrp="1"/>
          </p:cNvSpPr>
          <p:nvPr>
            <p:ph type="title"/>
          </p:nvPr>
        </p:nvSpPr>
        <p:spPr>
          <a:xfrm>
            <a:off x="841248" y="941832"/>
            <a:ext cx="10506456" cy="1901952"/>
          </a:xfrm>
        </p:spPr>
        <p:txBody>
          <a:bodyPr anchor="ctr">
            <a:normAutofit/>
          </a:bodyPr>
          <a:lstStyle/>
          <a:p>
            <a:r>
              <a:rPr lang="en-US" altLang="zh-TW" sz="5400" dirty="0">
                <a:latin typeface="微軟正黑體" panose="020B0604030504040204" pitchFamily="34" charset="-120"/>
                <a:ea typeface="微軟正黑體" panose="020B0604030504040204" pitchFamily="34" charset="-120"/>
              </a:rPr>
              <a:t>MLP</a:t>
            </a:r>
            <a:r>
              <a:rPr lang="zh-TW" altLang="en-US" sz="5400" dirty="0">
                <a:latin typeface="微軟正黑體" panose="020B0604030504040204" pitchFamily="34" charset="-120"/>
                <a:ea typeface="微軟正黑體" panose="020B0604030504040204" pitchFamily="34" charset="-120"/>
              </a:rPr>
              <a:t> </a:t>
            </a:r>
            <a:r>
              <a:rPr lang="en-US" altLang="zh-TW" sz="5400" dirty="0">
                <a:latin typeface="微軟正黑體" panose="020B0604030504040204" pitchFamily="34" charset="-120"/>
                <a:ea typeface="微軟正黑體" panose="020B0604030504040204" pitchFamily="34" charset="-120"/>
              </a:rPr>
              <a:t>Classifier</a:t>
            </a:r>
            <a:endParaRPr lang="zh-TW" altLang="en-US" sz="5400" dirty="0">
              <a:latin typeface="微軟正黑體" panose="020B0604030504040204" pitchFamily="34" charset="-120"/>
              <a:ea typeface="微軟正黑體" panose="020B0604030504040204" pitchFamily="34" charset="-120"/>
            </a:endParaRPr>
          </a:p>
        </p:txBody>
      </p:sp>
      <p:sp>
        <p:nvSpPr>
          <p:cNvPr id="15" name="Rectangle 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06922"/>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6" name="Rectangle 1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146509"/>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3" name="內容版面配置區 2">
            <a:extLst>
              <a:ext uri="{FF2B5EF4-FFF2-40B4-BE49-F238E27FC236}">
                <a16:creationId xmlns:a16="http://schemas.microsoft.com/office/drawing/2014/main" id="{B3F64DA1-EBAF-B1F7-8174-F2F7EF7CFEE8}"/>
              </a:ext>
            </a:extLst>
          </p:cNvPr>
          <p:cNvSpPr>
            <a:spLocks noGrp="1"/>
          </p:cNvSpPr>
          <p:nvPr>
            <p:ph idx="1"/>
          </p:nvPr>
        </p:nvSpPr>
        <p:spPr>
          <a:xfrm>
            <a:off x="841247" y="3668690"/>
            <a:ext cx="11081811" cy="2776934"/>
          </a:xfrm>
        </p:spPr>
        <p:txBody>
          <a:bodyPr>
            <a:normAutofit/>
          </a:bodyPr>
          <a:lstStyle/>
          <a:p>
            <a:pPr marL="514350" indent="-514350">
              <a:buFont typeface="Wingdings" panose="05000000000000000000" pitchFamily="2" charset="2"/>
              <a:buAutoNum type="circleNumWdWhitePlain"/>
            </a:pPr>
            <a:r>
              <a:rPr lang="zh-TW" altLang="en-US" sz="3000" dirty="0">
                <a:ea typeface="微軟正黑體" panose="020B0604030504040204" pitchFamily="34" charset="-120"/>
              </a:rPr>
              <a:t>超參數設定</a:t>
            </a:r>
            <a:endParaRPr lang="en-US" altLang="zh-TW" sz="3000" dirty="0">
              <a:ea typeface="微軟正黑體" panose="020B0604030504040204" pitchFamily="34" charset="-120"/>
            </a:endParaRPr>
          </a:p>
          <a:p>
            <a:pPr marL="514350" indent="-514350">
              <a:buFont typeface="Wingdings" panose="05000000000000000000" pitchFamily="2" charset="2"/>
              <a:buAutoNum type="circleNumWdWhitePlain"/>
            </a:pPr>
            <a:r>
              <a:rPr lang="en-US" altLang="zh-TW" sz="3000" dirty="0">
                <a:ea typeface="微軟正黑體" panose="020B0604030504040204" pitchFamily="34" charset="-120"/>
              </a:rPr>
              <a:t>Loss Curve </a:t>
            </a:r>
            <a:r>
              <a:rPr lang="zh-TW" altLang="en-US" sz="3000" dirty="0">
                <a:ea typeface="微軟正黑體" panose="020B0604030504040204" pitchFamily="34" charset="-120"/>
              </a:rPr>
              <a:t>誤差曲線</a:t>
            </a:r>
            <a:endParaRPr lang="en-US" altLang="zh-TW" sz="3000" dirty="0">
              <a:ea typeface="微軟正黑體" panose="020B0604030504040204" pitchFamily="34" charset="-120"/>
            </a:endParaRPr>
          </a:p>
          <a:p>
            <a:pPr marL="514350" indent="-514350">
              <a:buFont typeface="Wingdings" panose="05000000000000000000" pitchFamily="2" charset="2"/>
              <a:buAutoNum type="circleNumWdWhitePlain"/>
            </a:pPr>
            <a:r>
              <a:rPr lang="zh-TW" altLang="en-US" sz="3000" dirty="0">
                <a:ea typeface="微軟正黑體" panose="020B0604030504040204" pitchFamily="34" charset="-120"/>
              </a:rPr>
              <a:t>網路架構</a:t>
            </a:r>
            <a:endParaRPr lang="en-US" altLang="zh-TW" sz="3000" dirty="0">
              <a:ea typeface="微軟正黑體" panose="020B0604030504040204" pitchFamily="34" charset="-120"/>
            </a:endParaRPr>
          </a:p>
          <a:p>
            <a:pPr marL="514350" indent="-514350">
              <a:buFont typeface="Wingdings" panose="05000000000000000000" pitchFamily="2" charset="2"/>
              <a:buAutoNum type="circleNumWdWhitePlain"/>
            </a:pPr>
            <a:endParaRPr lang="zh-TW" altLang="en-US" sz="30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85392346-BCED-5E38-73FC-A7D666F6AD26}"/>
              </a:ext>
            </a:extLst>
          </p:cNvPr>
          <p:cNvSpPr>
            <a:spLocks noGrp="1"/>
          </p:cNvSpPr>
          <p:nvPr>
            <p:ph type="sldNum" sz="quarter" idx="12"/>
          </p:nvPr>
        </p:nvSpPr>
        <p:spPr/>
        <p:txBody>
          <a:bodyPr/>
          <a:lstStyle/>
          <a:p>
            <a:fld id="{B2DC25EE-239B-4C5F-AAD1-255A7D5F1EE2}" type="slidenum">
              <a:rPr lang="en-US" smtClean="0"/>
              <a:t>53</a:t>
            </a:fld>
            <a:endParaRPr lang="en-US" dirty="0"/>
          </a:p>
        </p:txBody>
      </p:sp>
      <p:sp>
        <p:nvSpPr>
          <p:cNvPr id="5" name="頁尾版面配置區 4">
            <a:extLst>
              <a:ext uri="{FF2B5EF4-FFF2-40B4-BE49-F238E27FC236}">
                <a16:creationId xmlns:a16="http://schemas.microsoft.com/office/drawing/2014/main" id="{5CB3E1B3-4CF8-76EB-D25E-902712B48B0C}"/>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pic>
        <p:nvPicPr>
          <p:cNvPr id="6" name="Picture 2" descr="414,054 Return Images, Stock Photos &amp; Vectors | Shutterstock">
            <a:hlinkClick r:id="rId2" action="ppaction://hlinksldjump"/>
            <a:extLst>
              <a:ext uri="{FF2B5EF4-FFF2-40B4-BE49-F238E27FC236}">
                <a16:creationId xmlns:a16="http://schemas.microsoft.com/office/drawing/2014/main" id="{18956EE0-4761-2646-94C4-4D852CE6B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65" t="18342" r="21990" b="25032"/>
          <a:stretch/>
        </p:blipFill>
        <p:spPr bwMode="auto">
          <a:xfrm>
            <a:off x="11347704" y="145669"/>
            <a:ext cx="499835"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309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超參數設定</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110277"/>
            <a:ext cx="10704962" cy="3926711"/>
          </a:xfrm>
        </p:spPr>
        <p:txBody>
          <a:bodyPr>
            <a:normAutofit/>
          </a:bodyPr>
          <a:lstStyle/>
          <a:p>
            <a:pPr marL="0" indent="0">
              <a:buNone/>
            </a:pPr>
            <a:r>
              <a:rPr lang="en-US" altLang="zh-TW" dirty="0">
                <a:latin typeface="微軟正黑體" panose="020B0604030504040204" pitchFamily="34" charset="-120"/>
                <a:ea typeface="微軟正黑體" panose="020B0604030504040204" pitchFamily="34" charset="-120"/>
              </a:rPr>
              <a:t>HyperParameters</a:t>
            </a:r>
          </a:p>
          <a:p>
            <a:r>
              <a:rPr lang="en-US" altLang="zh-TW" dirty="0">
                <a:latin typeface="微軟正黑體" panose="020B0604030504040204" pitchFamily="34" charset="-120"/>
                <a:ea typeface="微軟正黑體" panose="020B0604030504040204" pitchFamily="34" charset="-120"/>
              </a:rPr>
              <a:t>hidden_​​layer_sizes</a:t>
            </a:r>
            <a:r>
              <a:rPr lang="zh-TW" altLang="en-US" dirty="0">
                <a:latin typeface="微軟正黑體" panose="020B0604030504040204" pitchFamily="34" charset="-120"/>
                <a:ea typeface="微軟正黑體" panose="020B0604030504040204" pitchFamily="34" charset="-120"/>
              </a:rPr>
              <a:t>：指定隱藏層層數</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每層單元數</a:t>
            </a:r>
            <a:br>
              <a:rPr lang="en-US" altLang="zh-TW" dirty="0">
                <a:ea typeface="微軟正黑體" panose="020B0604030504040204" pitchFamily="34" charset="-120"/>
              </a:rPr>
            </a:br>
            <a:r>
              <a:rPr lang="zh-TW" altLang="en-US" dirty="0">
                <a:ea typeface="微軟正黑體" panose="020B0604030504040204" pitchFamily="34" charset="-120"/>
              </a:rPr>
              <a:t>設定 </a:t>
            </a:r>
            <a:r>
              <a:rPr lang="en-US" altLang="zh-TW" dirty="0">
                <a:ea typeface="微軟正黑體" panose="020B0604030504040204" pitchFamily="34" charset="-120"/>
              </a:rPr>
              <a:t>(10,)</a:t>
            </a:r>
            <a:r>
              <a:rPr lang="zh-TW" altLang="en-US" dirty="0">
                <a:ea typeface="微軟正黑體" panose="020B0604030504040204" pitchFamily="34" charset="-120"/>
              </a:rPr>
              <a:t> → 僅一層 </a:t>
            </a:r>
            <a:r>
              <a:rPr lang="en-US" altLang="zh-TW" dirty="0">
                <a:ea typeface="微軟正黑體" panose="020B0604030504040204" pitchFamily="34" charset="-120"/>
              </a:rPr>
              <a:t>10</a:t>
            </a:r>
            <a:r>
              <a:rPr lang="zh-TW" altLang="en-US" dirty="0">
                <a:ea typeface="微軟正黑體" panose="020B0604030504040204" pitchFamily="34" charset="-120"/>
              </a:rPr>
              <a:t>個神經元 的隱藏層。</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activation</a:t>
            </a:r>
            <a:r>
              <a:rPr lang="zh-TW" altLang="en-US" dirty="0">
                <a:latin typeface="微軟正黑體" panose="020B0604030504040204" pitchFamily="34" charset="-120"/>
                <a:ea typeface="微軟正黑體" panose="020B0604030504040204" pitchFamily="34" charset="-120"/>
              </a:rPr>
              <a:t>：隱藏層的激活函數</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設定 </a:t>
            </a:r>
            <a:r>
              <a:rPr lang="en-US" altLang="zh-TW" u="sng" dirty="0">
                <a:latin typeface="微軟正黑體" panose="020B0604030504040204" pitchFamily="34" charset="-120"/>
                <a:ea typeface="微軟正黑體" panose="020B0604030504040204" pitchFamily="34" charset="-120"/>
              </a:rPr>
              <a:t>logistic</a:t>
            </a:r>
            <a:r>
              <a:rPr lang="en-US" altLang="zh-TW" dirty="0">
                <a:ea typeface="微軟正黑體" panose="020B0604030504040204" pitchFamily="34" charset="-120"/>
              </a:rPr>
              <a:t> sigmoid </a:t>
            </a:r>
            <a:r>
              <a:rPr lang="zh-TW" altLang="en-US" dirty="0">
                <a:ea typeface="微軟正黑體" panose="020B0604030504040204" pitchFamily="34" charset="-120"/>
              </a:rPr>
              <a:t>函數 </a:t>
            </a:r>
            <a:r>
              <a:rPr lang="en-US" altLang="zh-TW" dirty="0">
                <a:ea typeface="微軟正黑體" panose="020B0604030504040204" pitchFamily="34" charset="-120"/>
              </a:rPr>
              <a:t>f(x) = 1 / (1 + exp(-x))</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solver</a:t>
            </a:r>
            <a:r>
              <a:rPr lang="zh-TW" altLang="en-US" dirty="0">
                <a:latin typeface="微軟正黑體" panose="020B0604030504040204" pitchFamily="34" charset="-120"/>
                <a:ea typeface="微軟正黑體" panose="020B0604030504040204" pitchFamily="34" charset="-120"/>
              </a:rPr>
              <a:t>：優化器</a:t>
            </a:r>
            <a:br>
              <a:rPr lang="en-US" altLang="zh-TW" dirty="0">
                <a:ea typeface="微軟正黑體" panose="020B0604030504040204" pitchFamily="34" charset="-120"/>
              </a:rPr>
            </a:br>
            <a:r>
              <a:rPr lang="zh-TW" altLang="en-US" dirty="0">
                <a:ea typeface="微軟正黑體" panose="020B0604030504040204" pitchFamily="34" charset="-120"/>
              </a:rPr>
              <a:t>設定 </a:t>
            </a:r>
            <a:r>
              <a:rPr lang="en-US" altLang="zh-TW" dirty="0">
                <a:ea typeface="微軟正黑體" panose="020B0604030504040204" pitchFamily="34" charset="-120"/>
              </a:rPr>
              <a:t>lbfgs</a:t>
            </a:r>
            <a:r>
              <a:rPr lang="zh-TW" altLang="en-US" dirty="0">
                <a:ea typeface="微軟正黑體" panose="020B0604030504040204" pitchFamily="34" charset="-120"/>
              </a:rPr>
              <a:t>，適合</a:t>
            </a:r>
            <a:r>
              <a:rPr lang="zh-CN" altLang="en-US" dirty="0">
                <a:ea typeface="微軟正黑體" panose="020B0604030504040204" pitchFamily="34" charset="-120"/>
              </a:rPr>
              <a:t>小</a:t>
            </a:r>
            <a:r>
              <a:rPr lang="zh-TW" altLang="en-US" dirty="0">
                <a:ea typeface="微軟正黑體" panose="020B0604030504040204" pitchFamily="34" charset="-120"/>
              </a:rPr>
              <a:t>的數據集（少於幾千），收斂更快、效果更好。</a:t>
            </a:r>
            <a:br>
              <a:rPr lang="en-US" altLang="zh-TW" dirty="0">
                <a:ea typeface="微軟正黑體" panose="020B0604030504040204" pitchFamily="34" charset="-120"/>
              </a:rPr>
            </a:br>
            <a:r>
              <a:rPr lang="en-US" altLang="zh-TW" dirty="0">
                <a:ea typeface="微軟正黑體" panose="020B0604030504040204" pitchFamily="34" charset="-120"/>
              </a:rPr>
              <a:t>※</a:t>
            </a:r>
            <a:r>
              <a:rPr lang="zh-TW" altLang="en-US" dirty="0">
                <a:ea typeface="微軟正黑體" panose="020B0604030504040204" pitchFamily="34" charset="-120"/>
              </a:rPr>
              <a:t>  因為</a:t>
            </a:r>
            <a:r>
              <a:rPr lang="en-US" altLang="zh-TW" dirty="0">
                <a:latin typeface="微軟正黑體" panose="020B0604030504040204" pitchFamily="34" charset="-120"/>
                <a:ea typeface="微軟正黑體" panose="020B0604030504040204" pitchFamily="34" charset="-120"/>
              </a:rPr>
              <a:t>solver</a:t>
            </a:r>
            <a:r>
              <a:rPr lang="zh-TW" altLang="en-US" dirty="0">
                <a:latin typeface="微軟正黑體" panose="020B0604030504040204" pitchFamily="34" charset="-120"/>
                <a:ea typeface="微軟正黑體" panose="020B0604030504040204" pitchFamily="34" charset="-120"/>
              </a:rPr>
              <a:t>為</a:t>
            </a:r>
            <a:r>
              <a:rPr lang="en-US" altLang="zh-TW" dirty="0">
                <a:ea typeface="微軟正黑體" panose="020B0604030504040204" pitchFamily="34" charset="-120"/>
              </a:rPr>
              <a:t>lbfgs</a:t>
            </a:r>
            <a:r>
              <a:rPr lang="zh-TW" altLang="en-US" dirty="0">
                <a:ea typeface="微軟正黑體" panose="020B0604030504040204" pitchFamily="34" charset="-120"/>
              </a:rPr>
              <a:t>，不需要額外設定</a:t>
            </a:r>
            <a:r>
              <a:rPr lang="en-US" altLang="zh-TW" dirty="0">
                <a:ea typeface="微軟正黑體" panose="020B0604030504040204" pitchFamily="34" charset="-120"/>
              </a:rPr>
              <a:t>learning_rate</a:t>
            </a:r>
            <a:r>
              <a:rPr lang="zh-TW" altLang="en-US" dirty="0">
                <a:ea typeface="微軟正黑體" panose="020B0604030504040204" pitchFamily="34" charset="-120"/>
              </a:rPr>
              <a:t>及</a:t>
            </a:r>
            <a:r>
              <a:rPr lang="en-US" altLang="zh-TW" dirty="0">
                <a:ea typeface="微軟正黑體" panose="020B0604030504040204" pitchFamily="34" charset="-120"/>
              </a:rPr>
              <a:t>learning_rate_init</a:t>
            </a:r>
            <a:r>
              <a:rPr lang="zh-TW" altLang="en-US" dirty="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p:pic>
        <p:nvPicPr>
          <p:cNvPr id="22" name="圖片 21">
            <a:extLst>
              <a:ext uri="{FF2B5EF4-FFF2-40B4-BE49-F238E27FC236}">
                <a16:creationId xmlns:a16="http://schemas.microsoft.com/office/drawing/2014/main" id="{ADFE9FEA-96A1-A10D-9B28-E9AFE5D1F2CF}"/>
              </a:ext>
            </a:extLst>
          </p:cNvPr>
          <p:cNvPicPr>
            <a:picLocks noChangeAspect="1"/>
          </p:cNvPicPr>
          <p:nvPr/>
        </p:nvPicPr>
        <p:blipFill>
          <a:blip r:embed="rId3"/>
          <a:stretch>
            <a:fillRect/>
          </a:stretch>
        </p:blipFill>
        <p:spPr>
          <a:xfrm>
            <a:off x="578734" y="5855161"/>
            <a:ext cx="6856238" cy="908398"/>
          </a:xfrm>
          <a:prstGeom prst="rect">
            <a:avLst/>
          </a:prstGeom>
          <a:noFill/>
          <a:ln w="3175">
            <a:solidFill>
              <a:schemeClr val="tx1"/>
            </a:solidFill>
          </a:ln>
        </p:spPr>
      </p:pic>
      <p:sp>
        <p:nvSpPr>
          <p:cNvPr id="5" name="投影片編號版面配置區 4">
            <a:extLst>
              <a:ext uri="{FF2B5EF4-FFF2-40B4-BE49-F238E27FC236}">
                <a16:creationId xmlns:a16="http://schemas.microsoft.com/office/drawing/2014/main" id="{AF2CF0E3-2006-530A-29AC-205684AB49BC}"/>
              </a:ext>
            </a:extLst>
          </p:cNvPr>
          <p:cNvSpPr>
            <a:spLocks noGrp="1"/>
          </p:cNvSpPr>
          <p:nvPr>
            <p:ph type="sldNum" sz="quarter" idx="12"/>
          </p:nvPr>
        </p:nvSpPr>
        <p:spPr/>
        <p:txBody>
          <a:bodyPr/>
          <a:lstStyle/>
          <a:p>
            <a:fld id="{B2DC25EE-239B-4C5F-AAD1-255A7D5F1EE2}" type="slidenum">
              <a:rPr lang="en-US" smtClean="0"/>
              <a:t>54</a:t>
            </a:fld>
            <a:endParaRPr lang="en-US" dirty="0"/>
          </a:p>
        </p:txBody>
      </p:sp>
    </p:spTree>
    <p:extLst>
      <p:ext uri="{BB962C8B-B14F-4D97-AF65-F5344CB8AC3E}">
        <p14:creationId xmlns:p14="http://schemas.microsoft.com/office/powerpoint/2010/main" val="1756437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超參數設定</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245489"/>
            <a:ext cx="10320494" cy="3945104"/>
          </a:xfrm>
        </p:spPr>
        <p:txBody>
          <a:bodyPr>
            <a:noAutofit/>
          </a:bodyPr>
          <a:lstStyle/>
          <a:p>
            <a:pPr marL="0" indent="0">
              <a:lnSpc>
                <a:spcPct val="130000"/>
              </a:lnSpc>
              <a:buNone/>
            </a:pPr>
            <a:r>
              <a:rPr lang="en-US" altLang="zh-TW" sz="3000" dirty="0">
                <a:ea typeface="微軟正黑體" panose="020B0604030504040204" pitchFamily="34" charset="-120"/>
              </a:rPr>
              <a:t>〔solver</a:t>
            </a:r>
            <a:r>
              <a:rPr lang="zh-TW" altLang="en-US" sz="3000" dirty="0">
                <a:ea typeface="微軟正黑體" panose="020B0604030504040204" pitchFamily="34" charset="-120"/>
              </a:rPr>
              <a:t>優化器</a:t>
            </a:r>
            <a:r>
              <a:rPr lang="en-US" altLang="zh-TW" sz="3000" dirty="0">
                <a:ea typeface="微軟正黑體" panose="020B0604030504040204" pitchFamily="34" charset="-120"/>
              </a:rPr>
              <a:t>〕</a:t>
            </a:r>
            <a:r>
              <a:rPr lang="zh-TW" altLang="en-US" sz="3000" dirty="0">
                <a:ea typeface="微軟正黑體" panose="020B0604030504040204" pitchFamily="34" charset="-120"/>
              </a:rPr>
              <a:t>根據</a:t>
            </a:r>
            <a:r>
              <a:rPr lang="en-US" altLang="zh-TW" sz="3000" dirty="0">
                <a:ea typeface="微軟正黑體" panose="020B0604030504040204" pitchFamily="34" charset="-120"/>
              </a:rPr>
              <a:t>Sklearn</a:t>
            </a:r>
            <a:r>
              <a:rPr lang="zh-TW" altLang="en-US" sz="3000" dirty="0">
                <a:ea typeface="微軟正黑體" panose="020B0604030504040204" pitchFamily="34" charset="-120"/>
              </a:rPr>
              <a:t>文件</a:t>
            </a:r>
            <a:endParaRPr lang="en-US" altLang="zh-TW" sz="3000" dirty="0">
              <a:ea typeface="微軟正黑體" panose="020B0604030504040204" pitchFamily="34" charset="-120"/>
            </a:endParaRPr>
          </a:p>
          <a:p>
            <a:pPr>
              <a:lnSpc>
                <a:spcPct val="130000"/>
              </a:lnSpc>
            </a:pPr>
            <a:r>
              <a:rPr lang="zh-TW" altLang="en-US" sz="3000" dirty="0">
                <a:ea typeface="微軟正黑體" panose="020B0604030504040204" pitchFamily="34" charset="-120"/>
              </a:rPr>
              <a:t>訓練資料數量</a:t>
            </a:r>
            <a:r>
              <a:rPr lang="en-US" altLang="zh-TW" sz="3000" dirty="0">
                <a:ea typeface="微軟正黑體" panose="020B0604030504040204" pitchFamily="34" charset="-120"/>
              </a:rPr>
              <a:t>&gt;1,000 </a:t>
            </a:r>
            <a:r>
              <a:rPr lang="zh-TW" altLang="en-US" sz="3000" dirty="0">
                <a:ea typeface="微軟正黑體" panose="020B0604030504040204" pitchFamily="34" charset="-120"/>
              </a:rPr>
              <a:t>→ </a:t>
            </a:r>
            <a:r>
              <a:rPr lang="en-US" altLang="zh-TW" sz="3000" dirty="0">
                <a:ea typeface="微軟正黑體" panose="020B0604030504040204" pitchFamily="34" charset="-120"/>
              </a:rPr>
              <a:t>Solver</a:t>
            </a:r>
            <a:r>
              <a:rPr lang="zh-TW" altLang="en-US" sz="3000" dirty="0">
                <a:ea typeface="微軟正黑體" panose="020B0604030504040204" pitchFamily="34" charset="-120"/>
              </a:rPr>
              <a:t>設定為</a:t>
            </a:r>
            <a:r>
              <a:rPr lang="en-US" altLang="zh-TW" sz="3000" dirty="0">
                <a:ea typeface="微軟正黑體" panose="020B0604030504040204" pitchFamily="34" charset="-120"/>
              </a:rPr>
              <a:t>adam</a:t>
            </a:r>
          </a:p>
          <a:p>
            <a:pPr>
              <a:lnSpc>
                <a:spcPct val="130000"/>
              </a:lnSpc>
            </a:pPr>
            <a:r>
              <a:rPr lang="zh-TW" altLang="en-US" sz="3000" dirty="0">
                <a:ea typeface="微軟正黑體" panose="020B0604030504040204" pitchFamily="34" charset="-120"/>
              </a:rPr>
              <a:t>訓練資料數量</a:t>
            </a:r>
            <a:r>
              <a:rPr lang="en-US" altLang="zh-TW" sz="3000" dirty="0">
                <a:ea typeface="微軟正黑體" panose="020B0604030504040204" pitchFamily="34" charset="-120"/>
              </a:rPr>
              <a:t>&lt;1,000 </a:t>
            </a:r>
            <a:r>
              <a:rPr lang="zh-TW" altLang="en-US" sz="3000" dirty="0">
                <a:ea typeface="微軟正黑體" panose="020B0604030504040204" pitchFamily="34" charset="-120"/>
              </a:rPr>
              <a:t>→ </a:t>
            </a:r>
            <a:r>
              <a:rPr lang="en-US" altLang="zh-TW" sz="3000" dirty="0">
                <a:ea typeface="微軟正黑體" panose="020B0604030504040204" pitchFamily="34" charset="-120"/>
              </a:rPr>
              <a:t>Solver</a:t>
            </a:r>
            <a:r>
              <a:rPr lang="zh-TW" altLang="en-US" sz="3000" dirty="0">
                <a:ea typeface="微軟正黑體" panose="020B0604030504040204" pitchFamily="34" charset="-120"/>
              </a:rPr>
              <a:t>設定為</a:t>
            </a:r>
            <a:r>
              <a:rPr lang="en-US" altLang="zh-TW" sz="3000" dirty="0">
                <a:ea typeface="微軟正黑體" panose="020B0604030504040204" pitchFamily="34" charset="-120"/>
              </a:rPr>
              <a:t>lbfgs</a:t>
            </a:r>
          </a:p>
          <a:p>
            <a:pPr marL="0" indent="0">
              <a:lnSpc>
                <a:spcPct val="130000"/>
              </a:lnSpc>
              <a:buNone/>
            </a:pPr>
            <a:endParaRPr lang="zh-TW" altLang="en-US" sz="3000" dirty="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p:txBody>
          <a:bodyPr/>
          <a:lstStyle/>
          <a:p>
            <a:fld id="{B2DC25EE-239B-4C5F-AAD1-255A7D5F1EE2}" type="slidenum">
              <a:rPr lang="en-US" smtClean="0"/>
              <a:t>55</a:t>
            </a:fld>
            <a:endParaRPr lang="en-US" dirty="0"/>
          </a:p>
        </p:txBody>
      </p:sp>
      <p:pic>
        <p:nvPicPr>
          <p:cNvPr id="6" name="圖片 5">
            <a:extLst>
              <a:ext uri="{FF2B5EF4-FFF2-40B4-BE49-F238E27FC236}">
                <a16:creationId xmlns:a16="http://schemas.microsoft.com/office/drawing/2014/main" id="{8136EF92-F0AB-23E4-B205-D90FB0910E19}"/>
              </a:ext>
            </a:extLst>
          </p:cNvPr>
          <p:cNvPicPr>
            <a:picLocks noChangeAspect="1"/>
          </p:cNvPicPr>
          <p:nvPr/>
        </p:nvPicPr>
        <p:blipFill>
          <a:blip r:embed="rId3"/>
          <a:stretch>
            <a:fillRect/>
          </a:stretch>
        </p:blipFill>
        <p:spPr>
          <a:xfrm>
            <a:off x="578734" y="4410881"/>
            <a:ext cx="7840052" cy="2301666"/>
          </a:xfrm>
          <a:prstGeom prst="rect">
            <a:avLst/>
          </a:prstGeom>
          <a:noFill/>
          <a:ln w="3175">
            <a:solidFill>
              <a:schemeClr val="tx1"/>
            </a:solidFill>
          </a:ln>
        </p:spPr>
      </p:pic>
      <p:sp>
        <p:nvSpPr>
          <p:cNvPr id="7" name="矩形 6">
            <a:extLst>
              <a:ext uri="{FF2B5EF4-FFF2-40B4-BE49-F238E27FC236}">
                <a16:creationId xmlns:a16="http://schemas.microsoft.com/office/drawing/2014/main" id="{98702CDE-6ADC-F9D8-BD0E-A6675AC1244D}"/>
              </a:ext>
            </a:extLst>
          </p:cNvPr>
          <p:cNvSpPr/>
          <p:nvPr/>
        </p:nvSpPr>
        <p:spPr>
          <a:xfrm>
            <a:off x="357352" y="5843752"/>
            <a:ext cx="8183144" cy="8641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Tree>
    <p:extLst>
      <p:ext uri="{BB962C8B-B14F-4D97-AF65-F5344CB8AC3E}">
        <p14:creationId xmlns:p14="http://schemas.microsoft.com/office/powerpoint/2010/main" val="2748622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圖片 27">
            <a:extLst>
              <a:ext uri="{FF2B5EF4-FFF2-40B4-BE49-F238E27FC236}">
                <a16:creationId xmlns:a16="http://schemas.microsoft.com/office/drawing/2014/main" id="{70C07E80-B0FE-935E-98FA-4141E854DA9D}"/>
              </a:ext>
            </a:extLst>
          </p:cNvPr>
          <p:cNvPicPr>
            <a:picLocks noChangeAspect="1"/>
          </p:cNvPicPr>
          <p:nvPr/>
        </p:nvPicPr>
        <p:blipFill>
          <a:blip r:embed="rId3"/>
          <a:stretch>
            <a:fillRect/>
          </a:stretch>
        </p:blipFill>
        <p:spPr>
          <a:xfrm>
            <a:off x="586010" y="2951083"/>
            <a:ext cx="7678222" cy="1333686"/>
          </a:xfrm>
          <a:prstGeom prst="rect">
            <a:avLst/>
          </a:prstGeom>
          <a:noFill/>
          <a:ln w="3175">
            <a:solidFill>
              <a:schemeClr val="tx1"/>
            </a:solidFill>
          </a:ln>
        </p:spPr>
      </p:pic>
      <p:pic>
        <p:nvPicPr>
          <p:cNvPr id="26" name="圖片 25">
            <a:extLst>
              <a:ext uri="{FF2B5EF4-FFF2-40B4-BE49-F238E27FC236}">
                <a16:creationId xmlns:a16="http://schemas.microsoft.com/office/drawing/2014/main" id="{104E78CB-91CA-F012-4D04-6B3B9168346B}"/>
              </a:ext>
            </a:extLst>
          </p:cNvPr>
          <p:cNvPicPr>
            <a:picLocks noChangeAspect="1"/>
          </p:cNvPicPr>
          <p:nvPr/>
        </p:nvPicPr>
        <p:blipFill>
          <a:blip r:embed="rId4"/>
          <a:stretch>
            <a:fillRect/>
          </a:stretch>
        </p:blipFill>
        <p:spPr>
          <a:xfrm>
            <a:off x="586010" y="5061225"/>
            <a:ext cx="10726497" cy="1179576"/>
          </a:xfrm>
          <a:prstGeom prst="rect">
            <a:avLst/>
          </a:prstGeom>
          <a:noFill/>
          <a:ln w="3175">
            <a:solidFill>
              <a:schemeClr val="tx1"/>
            </a:solidFill>
          </a:ln>
        </p:spPr>
      </p:pic>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超參數設定</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245489"/>
            <a:ext cx="7961762" cy="907613"/>
          </a:xfrm>
        </p:spPr>
        <p:txBody>
          <a:bodyPr>
            <a:noAutofit/>
          </a:bodyPr>
          <a:lstStyle/>
          <a:p>
            <a:pPr>
              <a:lnSpc>
                <a:spcPct val="130000"/>
              </a:lnSpc>
            </a:pPr>
            <a:r>
              <a:rPr lang="zh-TW" altLang="en-US" sz="3000" dirty="0">
                <a:ea typeface="微軟正黑體" panose="020B0604030504040204" pitchFamily="34" charset="-120"/>
              </a:rPr>
              <a:t>使用</a:t>
            </a:r>
            <a:r>
              <a:rPr lang="en-US" altLang="zh-TW" sz="3000" dirty="0">
                <a:ea typeface="微軟正黑體" panose="020B0604030504040204" pitchFamily="34" charset="-120"/>
              </a:rPr>
              <a:t>solver=lbfgs</a:t>
            </a:r>
            <a:r>
              <a:rPr lang="zh-TW" altLang="en-US" sz="3000" dirty="0">
                <a:ea typeface="微軟正黑體" panose="020B0604030504040204" pitchFamily="34" charset="-120"/>
              </a:rPr>
              <a:t>，準確率大約為</a:t>
            </a:r>
            <a:r>
              <a:rPr lang="en-US" altLang="zh-TW" sz="3000" dirty="0">
                <a:ea typeface="微軟正黑體" panose="020B0604030504040204" pitchFamily="34" charset="-120"/>
              </a:rPr>
              <a:t>9</a:t>
            </a:r>
            <a:r>
              <a:rPr lang="zh-TW" altLang="en-US" sz="3000" dirty="0">
                <a:ea typeface="微軟正黑體" panose="020B0604030504040204" pitchFamily="34" charset="-120"/>
              </a:rPr>
              <a:t>成</a:t>
            </a: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p:txBody>
          <a:bodyPr/>
          <a:lstStyle/>
          <a:p>
            <a:fld id="{B2DC25EE-239B-4C5F-AAD1-255A7D5F1EE2}" type="slidenum">
              <a:rPr lang="en-US" smtClean="0"/>
              <a:t>56</a:t>
            </a:fld>
            <a:endParaRPr lang="en-US" dirty="0"/>
          </a:p>
        </p:txBody>
      </p:sp>
      <p:sp>
        <p:nvSpPr>
          <p:cNvPr id="13" name="內容版面配置區 3">
            <a:extLst>
              <a:ext uri="{FF2B5EF4-FFF2-40B4-BE49-F238E27FC236}">
                <a16:creationId xmlns:a16="http://schemas.microsoft.com/office/drawing/2014/main" id="{15040F1E-4595-7158-AC11-F5E181FBFC48}"/>
              </a:ext>
            </a:extLst>
          </p:cNvPr>
          <p:cNvSpPr txBox="1">
            <a:spLocks/>
          </p:cNvSpPr>
          <p:nvPr/>
        </p:nvSpPr>
        <p:spPr>
          <a:xfrm>
            <a:off x="578734" y="4320901"/>
            <a:ext cx="8334038" cy="704192"/>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3000" dirty="0">
                <a:ea typeface="微軟正黑體" panose="020B0604030504040204" pitchFamily="34" charset="-120"/>
              </a:rPr>
              <a:t>使用</a:t>
            </a:r>
            <a:r>
              <a:rPr lang="en-US" altLang="zh-TW" sz="3000" dirty="0">
                <a:ea typeface="微軟正黑體" panose="020B0604030504040204" pitchFamily="34" charset="-120"/>
              </a:rPr>
              <a:t>solver=adam</a:t>
            </a:r>
            <a:r>
              <a:rPr lang="zh-TW" altLang="en-US" sz="3000" dirty="0">
                <a:ea typeface="微軟正黑體" panose="020B0604030504040204" pitchFamily="34" charset="-120"/>
              </a:rPr>
              <a:t>，準確率也是大約為</a:t>
            </a:r>
            <a:r>
              <a:rPr lang="en-US" altLang="zh-TW" sz="3000" dirty="0">
                <a:ea typeface="微軟正黑體" panose="020B0604030504040204" pitchFamily="34" charset="-120"/>
              </a:rPr>
              <a:t>8~9</a:t>
            </a:r>
            <a:r>
              <a:rPr lang="zh-TW" altLang="en-US" sz="3000" dirty="0">
                <a:ea typeface="微軟正黑體" panose="020B0604030504040204" pitchFamily="34" charset="-120"/>
              </a:rPr>
              <a:t>成</a:t>
            </a:r>
          </a:p>
        </p:txBody>
      </p:sp>
      <p:sp>
        <p:nvSpPr>
          <p:cNvPr id="20" name="內容版面配置區 3">
            <a:extLst>
              <a:ext uri="{FF2B5EF4-FFF2-40B4-BE49-F238E27FC236}">
                <a16:creationId xmlns:a16="http://schemas.microsoft.com/office/drawing/2014/main" id="{C48D90A7-5420-6A57-B337-1A67ED0E1933}"/>
              </a:ext>
            </a:extLst>
          </p:cNvPr>
          <p:cNvSpPr txBox="1">
            <a:spLocks/>
          </p:cNvSpPr>
          <p:nvPr/>
        </p:nvSpPr>
        <p:spPr>
          <a:xfrm>
            <a:off x="1136587" y="3862693"/>
            <a:ext cx="4513935" cy="42207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2000" dirty="0">
                <a:ea typeface="微軟正黑體" panose="020B0604030504040204" pitchFamily="34" charset="-120"/>
              </a:rPr>
              <a:t>← </a:t>
            </a:r>
            <a:r>
              <a:rPr lang="en-US" altLang="zh-TW" sz="2000" dirty="0">
                <a:ea typeface="微軟正黑體" panose="020B0604030504040204" pitchFamily="34" charset="-120"/>
              </a:rPr>
              <a:t>Accuracy Score</a:t>
            </a:r>
            <a:r>
              <a:rPr lang="zh-TW" altLang="en-US" sz="2000" dirty="0">
                <a:ea typeface="微軟正黑體" panose="020B0604030504040204" pitchFamily="34" charset="-120"/>
              </a:rPr>
              <a:t>（</a:t>
            </a:r>
            <a:r>
              <a:rPr lang="en-US" altLang="zh-TW" sz="2000" dirty="0">
                <a:ea typeface="微軟正黑體" panose="020B0604030504040204" pitchFamily="34" charset="-120"/>
              </a:rPr>
              <a:t>Testing Data</a:t>
            </a:r>
            <a:r>
              <a:rPr lang="zh-TW" altLang="en-US" sz="2000" dirty="0">
                <a:ea typeface="微軟正黑體" panose="020B0604030504040204" pitchFamily="34" charset="-120"/>
              </a:rPr>
              <a:t>）</a:t>
            </a:r>
          </a:p>
        </p:txBody>
      </p:sp>
      <p:sp>
        <p:nvSpPr>
          <p:cNvPr id="23" name="橢圓 22">
            <a:extLst>
              <a:ext uri="{FF2B5EF4-FFF2-40B4-BE49-F238E27FC236}">
                <a16:creationId xmlns:a16="http://schemas.microsoft.com/office/drawing/2014/main" id="{B541EB32-0D30-C604-39A4-B2EECC2A7DB8}"/>
              </a:ext>
            </a:extLst>
          </p:cNvPr>
          <p:cNvSpPr/>
          <p:nvPr/>
        </p:nvSpPr>
        <p:spPr>
          <a:xfrm>
            <a:off x="504497" y="5818512"/>
            <a:ext cx="611072" cy="4908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
        <p:nvSpPr>
          <p:cNvPr id="24" name="內容版面配置區 3">
            <a:extLst>
              <a:ext uri="{FF2B5EF4-FFF2-40B4-BE49-F238E27FC236}">
                <a16:creationId xmlns:a16="http://schemas.microsoft.com/office/drawing/2014/main" id="{9E760112-0852-AD84-744B-FC739F02B344}"/>
              </a:ext>
            </a:extLst>
          </p:cNvPr>
          <p:cNvSpPr txBox="1">
            <a:spLocks/>
          </p:cNvSpPr>
          <p:nvPr/>
        </p:nvSpPr>
        <p:spPr>
          <a:xfrm>
            <a:off x="1126078" y="5881967"/>
            <a:ext cx="4430660" cy="358833"/>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2000" dirty="0">
                <a:ea typeface="微軟正黑體" panose="020B0604030504040204" pitchFamily="34" charset="-120"/>
              </a:rPr>
              <a:t>← </a:t>
            </a:r>
            <a:r>
              <a:rPr lang="en-US" altLang="zh-TW" sz="2000" dirty="0">
                <a:ea typeface="微軟正黑體" panose="020B0604030504040204" pitchFamily="34" charset="-120"/>
              </a:rPr>
              <a:t>Accuracy Score</a:t>
            </a:r>
            <a:r>
              <a:rPr lang="zh-TW" altLang="en-US" sz="2000" dirty="0">
                <a:ea typeface="微軟正黑體" panose="020B0604030504040204" pitchFamily="34" charset="-120"/>
              </a:rPr>
              <a:t> （</a:t>
            </a:r>
            <a:r>
              <a:rPr lang="en-US" altLang="zh-TW" sz="2000" dirty="0">
                <a:ea typeface="微軟正黑體" panose="020B0604030504040204" pitchFamily="34" charset="-120"/>
              </a:rPr>
              <a:t>Testing Data</a:t>
            </a:r>
            <a:r>
              <a:rPr lang="zh-TW" altLang="en-US" sz="2000" dirty="0">
                <a:ea typeface="微軟正黑體" panose="020B0604030504040204" pitchFamily="34" charset="-120"/>
              </a:rPr>
              <a:t>）</a:t>
            </a:r>
          </a:p>
        </p:txBody>
      </p:sp>
      <p:sp>
        <p:nvSpPr>
          <p:cNvPr id="29" name="橢圓 28">
            <a:extLst>
              <a:ext uri="{FF2B5EF4-FFF2-40B4-BE49-F238E27FC236}">
                <a16:creationId xmlns:a16="http://schemas.microsoft.com/office/drawing/2014/main" id="{7BE2DAC0-3CCD-6057-06C2-B7549FD72A96}"/>
              </a:ext>
            </a:extLst>
          </p:cNvPr>
          <p:cNvSpPr/>
          <p:nvPr/>
        </p:nvSpPr>
        <p:spPr>
          <a:xfrm>
            <a:off x="504496" y="3811987"/>
            <a:ext cx="611072" cy="4908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
        <p:nvSpPr>
          <p:cNvPr id="5" name="頁尾版面配置區 4">
            <a:extLst>
              <a:ext uri="{FF2B5EF4-FFF2-40B4-BE49-F238E27FC236}">
                <a16:creationId xmlns:a16="http://schemas.microsoft.com/office/drawing/2014/main" id="{A528534A-4180-D72D-C473-74E6E6A7CFCC}"/>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Tree>
    <p:extLst>
      <p:ext uri="{BB962C8B-B14F-4D97-AF65-F5344CB8AC3E}">
        <p14:creationId xmlns:p14="http://schemas.microsoft.com/office/powerpoint/2010/main" val="3411848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C633E3E2-C20A-4427-215C-F24685B7E4EE}"/>
              </a:ext>
            </a:extLst>
          </p:cNvPr>
          <p:cNvPicPr>
            <a:picLocks noChangeAspect="1"/>
          </p:cNvPicPr>
          <p:nvPr/>
        </p:nvPicPr>
        <p:blipFill>
          <a:blip r:embed="rId3"/>
          <a:stretch>
            <a:fillRect/>
          </a:stretch>
        </p:blipFill>
        <p:spPr>
          <a:xfrm>
            <a:off x="669498" y="5318413"/>
            <a:ext cx="7878274" cy="1352739"/>
          </a:xfrm>
          <a:prstGeom prst="rect">
            <a:avLst/>
          </a:prstGeom>
          <a:noFill/>
          <a:ln w="3175">
            <a:solidFill>
              <a:schemeClr val="tx1"/>
            </a:solidFill>
          </a:ln>
        </p:spPr>
      </p:pic>
      <p:pic>
        <p:nvPicPr>
          <p:cNvPr id="28" name="圖片 27">
            <a:extLst>
              <a:ext uri="{FF2B5EF4-FFF2-40B4-BE49-F238E27FC236}">
                <a16:creationId xmlns:a16="http://schemas.microsoft.com/office/drawing/2014/main" id="{70C07E80-B0FE-935E-98FA-4141E854DA9D}"/>
              </a:ext>
            </a:extLst>
          </p:cNvPr>
          <p:cNvPicPr>
            <a:picLocks noChangeAspect="1"/>
          </p:cNvPicPr>
          <p:nvPr/>
        </p:nvPicPr>
        <p:blipFill>
          <a:blip r:embed="rId4"/>
          <a:stretch>
            <a:fillRect/>
          </a:stretch>
        </p:blipFill>
        <p:spPr>
          <a:xfrm>
            <a:off x="667524" y="3418670"/>
            <a:ext cx="6731759" cy="1169288"/>
          </a:xfrm>
          <a:prstGeom prst="rect">
            <a:avLst/>
          </a:prstGeom>
          <a:noFill/>
          <a:ln w="3175">
            <a:solidFill>
              <a:schemeClr val="tx1"/>
            </a:solidFill>
          </a:ln>
        </p:spPr>
      </p:pic>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超參數設定</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067828"/>
            <a:ext cx="11119280" cy="907613"/>
          </a:xfrm>
        </p:spPr>
        <p:txBody>
          <a:bodyPr>
            <a:noAutofit/>
          </a:bodyPr>
          <a:lstStyle/>
          <a:p>
            <a:pPr marL="0" indent="0">
              <a:lnSpc>
                <a:spcPct val="130000"/>
              </a:lnSpc>
              <a:buNone/>
            </a:pPr>
            <a:r>
              <a:rPr lang="zh-TW" altLang="en-US" sz="3000" dirty="0">
                <a:ea typeface="微軟正黑體" panose="020B0604030504040204" pitchFamily="34" charset="-120"/>
              </a:rPr>
              <a:t>使用兩層隱藏層，效果並未較好！？準確率未能達九成！？</a:t>
            </a: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p:txBody>
          <a:bodyPr/>
          <a:lstStyle/>
          <a:p>
            <a:fld id="{B2DC25EE-239B-4C5F-AAD1-255A7D5F1EE2}" type="slidenum">
              <a:rPr lang="en-US" smtClean="0"/>
              <a:t>57</a:t>
            </a:fld>
            <a:endParaRPr lang="en-US" dirty="0"/>
          </a:p>
        </p:txBody>
      </p:sp>
      <p:sp>
        <p:nvSpPr>
          <p:cNvPr id="20" name="內容版面配置區 3">
            <a:extLst>
              <a:ext uri="{FF2B5EF4-FFF2-40B4-BE49-F238E27FC236}">
                <a16:creationId xmlns:a16="http://schemas.microsoft.com/office/drawing/2014/main" id="{C48D90A7-5420-6A57-B337-1A67ED0E1933}"/>
              </a:ext>
            </a:extLst>
          </p:cNvPr>
          <p:cNvSpPr txBox="1">
            <a:spLocks/>
          </p:cNvSpPr>
          <p:nvPr/>
        </p:nvSpPr>
        <p:spPr>
          <a:xfrm>
            <a:off x="1144532" y="4213974"/>
            <a:ext cx="4130853" cy="37398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2000" dirty="0">
                <a:ea typeface="微軟正黑體" panose="020B0604030504040204" pitchFamily="34" charset="-120"/>
              </a:rPr>
              <a:t>← </a:t>
            </a:r>
            <a:r>
              <a:rPr lang="en-US" altLang="zh-TW" sz="2000" dirty="0">
                <a:ea typeface="微軟正黑體" panose="020B0604030504040204" pitchFamily="34" charset="-120"/>
              </a:rPr>
              <a:t>Accuracy Score</a:t>
            </a:r>
            <a:r>
              <a:rPr lang="zh-TW" altLang="en-US" sz="2000" dirty="0">
                <a:ea typeface="微軟正黑體" panose="020B0604030504040204" pitchFamily="34" charset="-120"/>
              </a:rPr>
              <a:t> （</a:t>
            </a:r>
            <a:r>
              <a:rPr lang="en-US" altLang="zh-TW" sz="2000" dirty="0">
                <a:ea typeface="微軟正黑體" panose="020B0604030504040204" pitchFamily="34" charset="-120"/>
              </a:rPr>
              <a:t>Testing Data</a:t>
            </a:r>
            <a:r>
              <a:rPr lang="zh-TW" altLang="en-US" sz="2000" dirty="0">
                <a:ea typeface="微軟正黑體" panose="020B0604030504040204" pitchFamily="34" charset="-120"/>
              </a:rPr>
              <a:t>）</a:t>
            </a:r>
          </a:p>
        </p:txBody>
      </p:sp>
      <p:sp>
        <p:nvSpPr>
          <p:cNvPr id="29" name="橢圓 28">
            <a:extLst>
              <a:ext uri="{FF2B5EF4-FFF2-40B4-BE49-F238E27FC236}">
                <a16:creationId xmlns:a16="http://schemas.microsoft.com/office/drawing/2014/main" id="{7BE2DAC0-3CCD-6057-06C2-B7549FD72A96}"/>
              </a:ext>
            </a:extLst>
          </p:cNvPr>
          <p:cNvSpPr/>
          <p:nvPr/>
        </p:nvSpPr>
        <p:spPr>
          <a:xfrm>
            <a:off x="586010" y="4144753"/>
            <a:ext cx="529558" cy="53849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
        <p:nvSpPr>
          <p:cNvPr id="5" name="內容版面配置區 3">
            <a:extLst>
              <a:ext uri="{FF2B5EF4-FFF2-40B4-BE49-F238E27FC236}">
                <a16:creationId xmlns:a16="http://schemas.microsoft.com/office/drawing/2014/main" id="{1CE781CF-E07A-0366-4F45-74C6971189FD}"/>
              </a:ext>
            </a:extLst>
          </p:cNvPr>
          <p:cNvSpPr txBox="1">
            <a:spLocks/>
          </p:cNvSpPr>
          <p:nvPr/>
        </p:nvSpPr>
        <p:spPr>
          <a:xfrm>
            <a:off x="586010" y="2760676"/>
            <a:ext cx="7961762" cy="65799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TW" altLang="en-US" sz="3000" dirty="0">
                <a:ea typeface="微軟正黑體" panose="020B0604030504040204" pitchFamily="34" charset="-120"/>
              </a:rPr>
              <a:t>使用</a:t>
            </a:r>
            <a:r>
              <a:rPr lang="zh-TW" altLang="en-US" sz="3000" b="1" dirty="0">
                <a:ea typeface="微軟正黑體" panose="020B0604030504040204" pitchFamily="34" charset="-120"/>
              </a:rPr>
              <a:t>單層</a:t>
            </a:r>
            <a:r>
              <a:rPr lang="zh-TW" altLang="en-US" sz="3000" dirty="0">
                <a:ea typeface="微軟正黑體" panose="020B0604030504040204" pitchFamily="34" charset="-120"/>
              </a:rPr>
              <a:t>，準確率大約為</a:t>
            </a:r>
            <a:r>
              <a:rPr lang="en-US" altLang="zh-TW" sz="3000" dirty="0">
                <a:ea typeface="微軟正黑體" panose="020B0604030504040204" pitchFamily="34" charset="-120"/>
              </a:rPr>
              <a:t>9</a:t>
            </a:r>
            <a:r>
              <a:rPr lang="zh-TW" altLang="en-US" sz="3000" dirty="0">
                <a:ea typeface="微軟正黑體" panose="020B0604030504040204" pitchFamily="34" charset="-120"/>
              </a:rPr>
              <a:t>成</a:t>
            </a:r>
          </a:p>
        </p:txBody>
      </p:sp>
      <p:sp>
        <p:nvSpPr>
          <p:cNvPr id="8" name="內容版面配置區 3">
            <a:extLst>
              <a:ext uri="{FF2B5EF4-FFF2-40B4-BE49-F238E27FC236}">
                <a16:creationId xmlns:a16="http://schemas.microsoft.com/office/drawing/2014/main" id="{C16F0D7B-305B-4979-9D92-F19657EB887F}"/>
              </a:ext>
            </a:extLst>
          </p:cNvPr>
          <p:cNvSpPr txBox="1">
            <a:spLocks/>
          </p:cNvSpPr>
          <p:nvPr/>
        </p:nvSpPr>
        <p:spPr>
          <a:xfrm>
            <a:off x="578734" y="4665896"/>
            <a:ext cx="7961762" cy="65799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TW" altLang="en-US" sz="3000" dirty="0">
                <a:ea typeface="微軟正黑體" panose="020B0604030504040204" pitchFamily="34" charset="-120"/>
              </a:rPr>
              <a:t>使用</a:t>
            </a:r>
            <a:r>
              <a:rPr lang="zh-TW" altLang="en-US" sz="3000" b="1" dirty="0">
                <a:ea typeface="微軟正黑體" panose="020B0604030504040204" pitchFamily="34" charset="-120"/>
              </a:rPr>
              <a:t>雙層</a:t>
            </a:r>
            <a:r>
              <a:rPr lang="zh-TW" altLang="en-US" sz="3000" dirty="0">
                <a:ea typeface="微軟正黑體" panose="020B0604030504040204" pitchFamily="34" charset="-120"/>
              </a:rPr>
              <a:t>，準確率</a:t>
            </a:r>
            <a:r>
              <a:rPr lang="zh-TW" altLang="en-US" sz="3000" b="1" dirty="0">
                <a:ea typeface="微軟正黑體" panose="020B0604030504040204" pitchFamily="34" charset="-120"/>
              </a:rPr>
              <a:t>下降</a:t>
            </a:r>
            <a:r>
              <a:rPr lang="zh-TW" altLang="en-US" sz="3000" dirty="0">
                <a:ea typeface="微軟正黑體" panose="020B0604030504040204" pitchFamily="34" charset="-120"/>
              </a:rPr>
              <a:t>為</a:t>
            </a:r>
            <a:r>
              <a:rPr lang="en-US" altLang="zh-TW" sz="3000" dirty="0">
                <a:ea typeface="微軟正黑體" panose="020B0604030504040204" pitchFamily="34" charset="-120"/>
              </a:rPr>
              <a:t>73%</a:t>
            </a:r>
            <a:endParaRPr lang="zh-TW" altLang="en-US" sz="3000" dirty="0">
              <a:ea typeface="微軟正黑體" panose="020B0604030504040204" pitchFamily="34" charset="-120"/>
            </a:endParaRPr>
          </a:p>
        </p:txBody>
      </p:sp>
      <p:sp>
        <p:nvSpPr>
          <p:cNvPr id="9" name="內容版面配置區 3">
            <a:extLst>
              <a:ext uri="{FF2B5EF4-FFF2-40B4-BE49-F238E27FC236}">
                <a16:creationId xmlns:a16="http://schemas.microsoft.com/office/drawing/2014/main" id="{0D3D2B76-89E1-A288-7F46-D1A9C7E532F1}"/>
              </a:ext>
            </a:extLst>
          </p:cNvPr>
          <p:cNvSpPr txBox="1">
            <a:spLocks/>
          </p:cNvSpPr>
          <p:nvPr/>
        </p:nvSpPr>
        <p:spPr>
          <a:xfrm>
            <a:off x="9999671" y="1391411"/>
            <a:ext cx="1698343" cy="61430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en-US" altLang="zh-TW" sz="2000" dirty="0">
                <a:ea typeface="微軟正黑體" panose="020B0604030504040204" pitchFamily="34" charset="-120"/>
              </a:rPr>
              <a:t>solver=lbfgs</a:t>
            </a:r>
            <a:endParaRPr lang="zh-TW" altLang="en-US" sz="2000" dirty="0">
              <a:ea typeface="微軟正黑體" panose="020B0604030504040204" pitchFamily="34" charset="-120"/>
            </a:endParaRPr>
          </a:p>
        </p:txBody>
      </p:sp>
      <p:sp>
        <p:nvSpPr>
          <p:cNvPr id="10" name="內容版面配置區 3">
            <a:extLst>
              <a:ext uri="{FF2B5EF4-FFF2-40B4-BE49-F238E27FC236}">
                <a16:creationId xmlns:a16="http://schemas.microsoft.com/office/drawing/2014/main" id="{83F74316-0184-5873-0D24-4683F9EFF972}"/>
              </a:ext>
            </a:extLst>
          </p:cNvPr>
          <p:cNvSpPr txBox="1">
            <a:spLocks/>
          </p:cNvSpPr>
          <p:nvPr/>
        </p:nvSpPr>
        <p:spPr>
          <a:xfrm>
            <a:off x="1199056" y="6250036"/>
            <a:ext cx="5143129" cy="32108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2000" dirty="0">
                <a:ea typeface="微軟正黑體" panose="020B0604030504040204" pitchFamily="34" charset="-120"/>
              </a:rPr>
              <a:t>← </a:t>
            </a:r>
            <a:r>
              <a:rPr lang="en-US" altLang="zh-TW" sz="2000" dirty="0">
                <a:ea typeface="微軟正黑體" panose="020B0604030504040204" pitchFamily="34" charset="-120"/>
              </a:rPr>
              <a:t>Accuracy Score</a:t>
            </a:r>
            <a:r>
              <a:rPr lang="zh-TW" altLang="en-US" sz="2000" dirty="0">
                <a:ea typeface="微軟正黑體" panose="020B0604030504040204" pitchFamily="34" charset="-120"/>
              </a:rPr>
              <a:t> （</a:t>
            </a:r>
            <a:r>
              <a:rPr lang="en-US" altLang="zh-TW" sz="2000" dirty="0">
                <a:ea typeface="微軟正黑體" panose="020B0604030504040204" pitchFamily="34" charset="-120"/>
              </a:rPr>
              <a:t>Testing Data</a:t>
            </a:r>
            <a:r>
              <a:rPr lang="zh-TW" altLang="en-US" sz="2000" dirty="0">
                <a:ea typeface="微軟正黑體" panose="020B0604030504040204" pitchFamily="34" charset="-120"/>
              </a:rPr>
              <a:t>）</a:t>
            </a:r>
          </a:p>
        </p:txBody>
      </p:sp>
      <p:sp>
        <p:nvSpPr>
          <p:cNvPr id="11" name="橢圓 10">
            <a:extLst>
              <a:ext uri="{FF2B5EF4-FFF2-40B4-BE49-F238E27FC236}">
                <a16:creationId xmlns:a16="http://schemas.microsoft.com/office/drawing/2014/main" id="{55F6A722-3868-099A-5338-FEE5172809D4}"/>
              </a:ext>
            </a:extLst>
          </p:cNvPr>
          <p:cNvSpPr/>
          <p:nvPr/>
        </p:nvSpPr>
        <p:spPr>
          <a:xfrm>
            <a:off x="640086" y="6182983"/>
            <a:ext cx="529558" cy="5384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Tree>
    <p:extLst>
      <p:ext uri="{BB962C8B-B14F-4D97-AF65-F5344CB8AC3E}">
        <p14:creationId xmlns:p14="http://schemas.microsoft.com/office/powerpoint/2010/main" val="3175053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圖片 27">
            <a:extLst>
              <a:ext uri="{FF2B5EF4-FFF2-40B4-BE49-F238E27FC236}">
                <a16:creationId xmlns:a16="http://schemas.microsoft.com/office/drawing/2014/main" id="{70C07E80-B0FE-935E-98FA-4141E854DA9D}"/>
              </a:ext>
            </a:extLst>
          </p:cNvPr>
          <p:cNvPicPr>
            <a:picLocks noChangeAspect="1"/>
          </p:cNvPicPr>
          <p:nvPr/>
        </p:nvPicPr>
        <p:blipFill>
          <a:blip r:embed="rId3"/>
          <a:stretch>
            <a:fillRect/>
          </a:stretch>
        </p:blipFill>
        <p:spPr>
          <a:xfrm>
            <a:off x="578734" y="2708597"/>
            <a:ext cx="7678222" cy="1333686"/>
          </a:xfrm>
          <a:prstGeom prst="rect">
            <a:avLst/>
          </a:prstGeom>
          <a:noFill/>
          <a:ln w="3175">
            <a:solidFill>
              <a:schemeClr val="tx1"/>
            </a:solidFill>
          </a:ln>
        </p:spPr>
      </p:pic>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超參數設定</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043470"/>
            <a:ext cx="7961762" cy="907613"/>
          </a:xfrm>
        </p:spPr>
        <p:txBody>
          <a:bodyPr>
            <a:noAutofit/>
          </a:bodyPr>
          <a:lstStyle/>
          <a:p>
            <a:pPr marL="0" indent="0">
              <a:lnSpc>
                <a:spcPct val="130000"/>
              </a:lnSpc>
              <a:buNone/>
            </a:pPr>
            <a:r>
              <a:rPr lang="zh-TW" altLang="en-US" sz="3000" dirty="0">
                <a:ea typeface="微軟正黑體" panose="020B0604030504040204" pitchFamily="34" charset="-120"/>
              </a:rPr>
              <a:t>若使用</a:t>
            </a:r>
            <a:r>
              <a:rPr lang="en-US" altLang="zh-TW" sz="3000" dirty="0">
                <a:ea typeface="微軟正黑體" panose="020B0604030504040204" pitchFamily="34" charset="-120"/>
              </a:rPr>
              <a:t>solver=lbfgs</a:t>
            </a:r>
            <a:endParaRPr lang="zh-TW" altLang="en-US" sz="3000" dirty="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p:txBody>
          <a:bodyPr/>
          <a:lstStyle/>
          <a:p>
            <a:fld id="{B2DC25EE-239B-4C5F-AAD1-255A7D5F1EE2}" type="slidenum">
              <a:rPr lang="en-US" smtClean="0"/>
              <a:t>58</a:t>
            </a:fld>
            <a:endParaRPr lang="en-US" dirty="0"/>
          </a:p>
        </p:txBody>
      </p:sp>
      <p:sp>
        <p:nvSpPr>
          <p:cNvPr id="5" name="內容版面配置區 3">
            <a:extLst>
              <a:ext uri="{FF2B5EF4-FFF2-40B4-BE49-F238E27FC236}">
                <a16:creationId xmlns:a16="http://schemas.microsoft.com/office/drawing/2014/main" id="{FD0C4C13-F1A6-7867-3D7F-992398A7061E}"/>
              </a:ext>
            </a:extLst>
          </p:cNvPr>
          <p:cNvSpPr txBox="1">
            <a:spLocks/>
          </p:cNvSpPr>
          <p:nvPr/>
        </p:nvSpPr>
        <p:spPr>
          <a:xfrm>
            <a:off x="578734" y="4081308"/>
            <a:ext cx="8334038" cy="65420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3000" dirty="0">
                <a:ea typeface="微軟正黑體" panose="020B0604030504040204" pitchFamily="34" charset="-120"/>
              </a:rPr>
              <a:t>無法產生</a:t>
            </a:r>
            <a:r>
              <a:rPr lang="en-US" altLang="zh-TW" sz="3000" dirty="0">
                <a:ea typeface="微軟正黑體" panose="020B0604030504040204" pitchFamily="34" charset="-120"/>
              </a:rPr>
              <a:t>Loss Curve</a:t>
            </a:r>
            <a:r>
              <a:rPr lang="zh-TW" altLang="en-US" sz="3000" dirty="0">
                <a:ea typeface="微軟正黑體" panose="020B0604030504040204" pitchFamily="34" charset="-120"/>
              </a:rPr>
              <a:t>，會發生錯誤。</a:t>
            </a:r>
          </a:p>
        </p:txBody>
      </p:sp>
      <p:pic>
        <p:nvPicPr>
          <p:cNvPr id="8" name="圖片 7">
            <a:extLst>
              <a:ext uri="{FF2B5EF4-FFF2-40B4-BE49-F238E27FC236}">
                <a16:creationId xmlns:a16="http://schemas.microsoft.com/office/drawing/2014/main" id="{640969DC-06AD-094B-B27E-1CD7AA9F392B}"/>
              </a:ext>
            </a:extLst>
          </p:cNvPr>
          <p:cNvPicPr>
            <a:picLocks noChangeAspect="1"/>
          </p:cNvPicPr>
          <p:nvPr/>
        </p:nvPicPr>
        <p:blipFill>
          <a:blip r:embed="rId4"/>
          <a:stretch>
            <a:fillRect/>
          </a:stretch>
        </p:blipFill>
        <p:spPr>
          <a:xfrm>
            <a:off x="578734" y="4746475"/>
            <a:ext cx="7058025" cy="1457325"/>
          </a:xfrm>
          <a:prstGeom prst="rect">
            <a:avLst/>
          </a:prstGeom>
          <a:noFill/>
          <a:ln w="3175">
            <a:solidFill>
              <a:schemeClr val="tx1"/>
            </a:solidFill>
          </a:ln>
        </p:spPr>
      </p:pic>
      <p:sp>
        <p:nvSpPr>
          <p:cNvPr id="9" name="內容版面配置區 3">
            <a:extLst>
              <a:ext uri="{FF2B5EF4-FFF2-40B4-BE49-F238E27FC236}">
                <a16:creationId xmlns:a16="http://schemas.microsoft.com/office/drawing/2014/main" id="{B4205492-AADD-C8B1-9754-090370C9422D}"/>
              </a:ext>
            </a:extLst>
          </p:cNvPr>
          <p:cNvSpPr txBox="1">
            <a:spLocks/>
          </p:cNvSpPr>
          <p:nvPr/>
        </p:nvSpPr>
        <p:spPr>
          <a:xfrm>
            <a:off x="8124497" y="4996977"/>
            <a:ext cx="3930867" cy="10979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i="1" dirty="0">
                <a:ea typeface="微軟正黑體" panose="020B0604030504040204" pitchFamily="34" charset="-120"/>
              </a:rPr>
              <a:t>※</a:t>
            </a:r>
            <a:r>
              <a:rPr lang="zh-TW" altLang="en-US" sz="2500" i="1" dirty="0">
                <a:ea typeface="微軟正黑體" panose="020B0604030504040204" pitchFamily="34" charset="-120"/>
              </a:rPr>
              <a:t> 我想要最高準確率</a:t>
            </a:r>
            <a:endParaRPr lang="en-US" altLang="zh-TW" sz="2500" i="1" dirty="0">
              <a:ea typeface="微軟正黑體" panose="020B0604030504040204" pitchFamily="34" charset="-120"/>
            </a:endParaRPr>
          </a:p>
          <a:p>
            <a:pPr marL="0" indent="0">
              <a:buNone/>
            </a:pPr>
            <a:r>
              <a:rPr lang="zh-TW" altLang="en-US" sz="2500" i="1" dirty="0">
                <a:ea typeface="微軟正黑體" panose="020B0604030504040204" pitchFamily="34" charset="-120"/>
              </a:rPr>
              <a:t>所以仍使用</a:t>
            </a:r>
            <a:r>
              <a:rPr lang="en-US" altLang="zh-TW" sz="2500" i="1" dirty="0">
                <a:ea typeface="微軟正黑體" panose="020B0604030504040204" pitchFamily="34" charset="-120"/>
              </a:rPr>
              <a:t>solver=lbfgs</a:t>
            </a:r>
            <a:endParaRPr lang="zh-TW" altLang="en-US" sz="2500" i="1" dirty="0">
              <a:ea typeface="微軟正黑體" panose="020B0604030504040204" pitchFamily="34" charset="-120"/>
            </a:endParaRPr>
          </a:p>
        </p:txBody>
      </p:sp>
      <p:sp>
        <p:nvSpPr>
          <p:cNvPr id="6" name="矩形 5">
            <a:extLst>
              <a:ext uri="{FF2B5EF4-FFF2-40B4-BE49-F238E27FC236}">
                <a16:creationId xmlns:a16="http://schemas.microsoft.com/office/drawing/2014/main" id="{81541902-5CD3-C700-CC4F-58302011FD3B}"/>
              </a:ext>
            </a:extLst>
          </p:cNvPr>
          <p:cNvSpPr/>
          <p:nvPr/>
        </p:nvSpPr>
        <p:spPr>
          <a:xfrm>
            <a:off x="578734" y="5702654"/>
            <a:ext cx="6526259" cy="5121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
        <p:nvSpPr>
          <p:cNvPr id="7" name="頁尾版面配置區 6">
            <a:extLst>
              <a:ext uri="{FF2B5EF4-FFF2-40B4-BE49-F238E27FC236}">
                <a16:creationId xmlns:a16="http://schemas.microsoft.com/office/drawing/2014/main" id="{72F238C8-B1AB-0D7D-DD5E-246C63C0A320}"/>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spTree>
    <p:extLst>
      <p:ext uri="{BB962C8B-B14F-4D97-AF65-F5344CB8AC3E}">
        <p14:creationId xmlns:p14="http://schemas.microsoft.com/office/powerpoint/2010/main" val="18441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a:t>
            </a:r>
            <a:r>
              <a:rPr lang="zh-TW" altLang="en-US" dirty="0">
                <a:latin typeface="微軟正黑體" panose="020B0604030504040204" pitchFamily="34" charset="-120"/>
                <a:ea typeface="微軟正黑體" panose="020B0604030504040204" pitchFamily="34" charset="-120"/>
              </a:rPr>
              <a:t>超參數設定</a:t>
            </a: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043470"/>
            <a:ext cx="7961762" cy="665127"/>
          </a:xfrm>
        </p:spPr>
        <p:txBody>
          <a:bodyPr>
            <a:noAutofit/>
          </a:bodyPr>
          <a:lstStyle/>
          <a:p>
            <a:pPr>
              <a:lnSpc>
                <a:spcPct val="130000"/>
              </a:lnSpc>
            </a:pPr>
            <a:r>
              <a:rPr lang="en-US" altLang="zh-TW" sz="3000" dirty="0">
                <a:ea typeface="微軟正黑體" panose="020B0604030504040204" pitchFamily="34" charset="-120"/>
              </a:rPr>
              <a:t>Sklearn Document</a:t>
            </a:r>
            <a:endParaRPr lang="zh-TW" altLang="en-US" sz="3000" dirty="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p:txBody>
          <a:bodyPr/>
          <a:lstStyle/>
          <a:p>
            <a:fld id="{B2DC25EE-239B-4C5F-AAD1-255A7D5F1EE2}" type="slidenum">
              <a:rPr lang="en-US" smtClean="0"/>
              <a:t>59</a:t>
            </a:fld>
            <a:endParaRPr lang="en-US" dirty="0"/>
          </a:p>
        </p:txBody>
      </p:sp>
      <p:sp>
        <p:nvSpPr>
          <p:cNvPr id="9" name="內容版面配置區 3">
            <a:extLst>
              <a:ext uri="{FF2B5EF4-FFF2-40B4-BE49-F238E27FC236}">
                <a16:creationId xmlns:a16="http://schemas.microsoft.com/office/drawing/2014/main" id="{B4205492-AADD-C8B1-9754-090370C9422D}"/>
              </a:ext>
            </a:extLst>
          </p:cNvPr>
          <p:cNvSpPr txBox="1">
            <a:spLocks/>
          </p:cNvSpPr>
          <p:nvPr/>
        </p:nvSpPr>
        <p:spPr>
          <a:xfrm>
            <a:off x="578734" y="6067275"/>
            <a:ext cx="8334038" cy="65420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i="1" dirty="0">
                <a:ea typeface="微軟正黑體" panose="020B0604030504040204" pitchFamily="34" charset="-120"/>
              </a:rPr>
              <a:t>※</a:t>
            </a:r>
            <a:r>
              <a:rPr lang="zh-TW" altLang="en-US" sz="2500" i="1" dirty="0">
                <a:ea typeface="微軟正黑體" panose="020B0604030504040204" pitchFamily="34" charset="-120"/>
              </a:rPr>
              <a:t> 我想要最高準確率，所以仍使用</a:t>
            </a:r>
            <a:r>
              <a:rPr lang="en-US" altLang="zh-TW" sz="2500" i="1" dirty="0">
                <a:ea typeface="微軟正黑體" panose="020B0604030504040204" pitchFamily="34" charset="-120"/>
              </a:rPr>
              <a:t>solver=lbfgs</a:t>
            </a:r>
            <a:endParaRPr lang="zh-TW" altLang="en-US" sz="2500" i="1" dirty="0">
              <a:ea typeface="微軟正黑體" panose="020B0604030504040204" pitchFamily="34" charset="-120"/>
            </a:endParaRPr>
          </a:p>
        </p:txBody>
      </p:sp>
      <p:pic>
        <p:nvPicPr>
          <p:cNvPr id="7" name="圖片 6">
            <a:extLst>
              <a:ext uri="{FF2B5EF4-FFF2-40B4-BE49-F238E27FC236}">
                <a16:creationId xmlns:a16="http://schemas.microsoft.com/office/drawing/2014/main" id="{A8CE5466-995E-18CA-1473-20CD6E49023C}"/>
              </a:ext>
            </a:extLst>
          </p:cNvPr>
          <p:cNvPicPr>
            <a:picLocks noChangeAspect="1"/>
          </p:cNvPicPr>
          <p:nvPr/>
        </p:nvPicPr>
        <p:blipFill>
          <a:blip r:embed="rId3"/>
          <a:stretch>
            <a:fillRect/>
          </a:stretch>
        </p:blipFill>
        <p:spPr>
          <a:xfrm>
            <a:off x="578734" y="2746048"/>
            <a:ext cx="9202434" cy="847843"/>
          </a:xfrm>
          <a:prstGeom prst="rect">
            <a:avLst/>
          </a:prstGeom>
          <a:noFill/>
          <a:ln w="3175">
            <a:solidFill>
              <a:schemeClr val="tx1"/>
            </a:solidFill>
          </a:ln>
        </p:spPr>
      </p:pic>
      <p:sp>
        <p:nvSpPr>
          <p:cNvPr id="10" name="矩形 9">
            <a:extLst>
              <a:ext uri="{FF2B5EF4-FFF2-40B4-BE49-F238E27FC236}">
                <a16:creationId xmlns:a16="http://schemas.microsoft.com/office/drawing/2014/main" id="{3FF9D9C4-13E5-1DB8-ADD6-E9ADE5A0535A}"/>
              </a:ext>
            </a:extLst>
          </p:cNvPr>
          <p:cNvSpPr/>
          <p:nvPr/>
        </p:nvSpPr>
        <p:spPr>
          <a:xfrm>
            <a:off x="2683943" y="2972208"/>
            <a:ext cx="1867035" cy="4158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pic>
        <p:nvPicPr>
          <p:cNvPr id="12" name="圖片 11">
            <a:extLst>
              <a:ext uri="{FF2B5EF4-FFF2-40B4-BE49-F238E27FC236}">
                <a16:creationId xmlns:a16="http://schemas.microsoft.com/office/drawing/2014/main" id="{FE458D05-463A-FE21-711E-33859A1C7425}"/>
              </a:ext>
            </a:extLst>
          </p:cNvPr>
          <p:cNvPicPr>
            <a:picLocks noChangeAspect="1"/>
          </p:cNvPicPr>
          <p:nvPr/>
        </p:nvPicPr>
        <p:blipFill>
          <a:blip r:embed="rId4"/>
          <a:stretch>
            <a:fillRect/>
          </a:stretch>
        </p:blipFill>
        <p:spPr>
          <a:xfrm>
            <a:off x="578734" y="5070001"/>
            <a:ext cx="8334038" cy="934077"/>
          </a:xfrm>
          <a:prstGeom prst="rect">
            <a:avLst/>
          </a:prstGeom>
          <a:noFill/>
          <a:ln w="3175">
            <a:solidFill>
              <a:schemeClr val="tx1"/>
            </a:solidFill>
          </a:ln>
        </p:spPr>
      </p:pic>
      <p:sp>
        <p:nvSpPr>
          <p:cNvPr id="13" name="內容版面配置區 3">
            <a:extLst>
              <a:ext uri="{FF2B5EF4-FFF2-40B4-BE49-F238E27FC236}">
                <a16:creationId xmlns:a16="http://schemas.microsoft.com/office/drawing/2014/main" id="{205A1DC2-D190-CB7D-B258-5E5404EC33F3}"/>
              </a:ext>
            </a:extLst>
          </p:cNvPr>
          <p:cNvSpPr txBox="1">
            <a:spLocks/>
          </p:cNvSpPr>
          <p:nvPr/>
        </p:nvSpPr>
        <p:spPr>
          <a:xfrm>
            <a:off x="570096" y="3691008"/>
            <a:ext cx="7961762" cy="66512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zh-TW" sz="3000" dirty="0">
                <a:ea typeface="微軟正黑體" panose="020B0604030504040204" pitchFamily="34" charset="-120"/>
                <a:hlinkClick r:id="rId5">
                  <a:extLst>
                    <a:ext uri="{A12FA001-AC4F-418D-AE19-62706E023703}">
                      <ahyp:hlinkClr xmlns:ahyp="http://schemas.microsoft.com/office/drawing/2018/hyperlinkcolor" val="tx"/>
                    </a:ext>
                  </a:extLst>
                </a:hlinkClick>
              </a:rPr>
              <a:t>Stack Overflow </a:t>
            </a:r>
            <a:endParaRPr lang="zh-TW" altLang="en-US" sz="3000" dirty="0">
              <a:ea typeface="微軟正黑體" panose="020B0604030504040204" pitchFamily="34" charset="-120"/>
            </a:endParaRPr>
          </a:p>
        </p:txBody>
      </p:sp>
      <p:pic>
        <p:nvPicPr>
          <p:cNvPr id="15" name="圖片 14">
            <a:extLst>
              <a:ext uri="{FF2B5EF4-FFF2-40B4-BE49-F238E27FC236}">
                <a16:creationId xmlns:a16="http://schemas.microsoft.com/office/drawing/2014/main" id="{26B69821-02CF-2D55-CA79-ABD4DE3C1F57}"/>
              </a:ext>
            </a:extLst>
          </p:cNvPr>
          <p:cNvPicPr>
            <a:picLocks noChangeAspect="1"/>
          </p:cNvPicPr>
          <p:nvPr/>
        </p:nvPicPr>
        <p:blipFill>
          <a:blip r:embed="rId6"/>
          <a:stretch>
            <a:fillRect/>
          </a:stretch>
        </p:blipFill>
        <p:spPr>
          <a:xfrm>
            <a:off x="578734" y="4348203"/>
            <a:ext cx="8306959" cy="609685"/>
          </a:xfrm>
          <a:prstGeom prst="rect">
            <a:avLst/>
          </a:prstGeom>
          <a:noFill/>
          <a:ln w="3175">
            <a:solidFill>
              <a:schemeClr val="tx1"/>
            </a:solidFill>
          </a:ln>
        </p:spPr>
      </p:pic>
      <p:sp>
        <p:nvSpPr>
          <p:cNvPr id="16" name="矩形 15">
            <a:extLst>
              <a:ext uri="{FF2B5EF4-FFF2-40B4-BE49-F238E27FC236}">
                <a16:creationId xmlns:a16="http://schemas.microsoft.com/office/drawing/2014/main" id="{DAD89477-66BE-93C4-6C7A-640FD020EC4D}"/>
              </a:ext>
            </a:extLst>
          </p:cNvPr>
          <p:cNvSpPr/>
          <p:nvPr/>
        </p:nvSpPr>
        <p:spPr>
          <a:xfrm>
            <a:off x="610263" y="5338547"/>
            <a:ext cx="6063806" cy="3736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Tree>
    <p:extLst>
      <p:ext uri="{BB962C8B-B14F-4D97-AF65-F5344CB8AC3E}">
        <p14:creationId xmlns:p14="http://schemas.microsoft.com/office/powerpoint/2010/main" val="357831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DFF41957-CB66-48E8-B537-EBB53B678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軟正黑體" panose="020B0604030504040204" pitchFamily="34" charset="-120"/>
            </a:endParaRPr>
          </a:p>
        </p:txBody>
      </p:sp>
      <p:sp>
        <p:nvSpPr>
          <p:cNvPr id="2" name="標題 1">
            <a:extLst>
              <a:ext uri="{FF2B5EF4-FFF2-40B4-BE49-F238E27FC236}">
                <a16:creationId xmlns:a16="http://schemas.microsoft.com/office/drawing/2014/main" id="{57316E53-43BE-02FF-8137-856C5996A3FC}"/>
              </a:ext>
            </a:extLst>
          </p:cNvPr>
          <p:cNvSpPr>
            <a:spLocks noGrp="1"/>
          </p:cNvSpPr>
          <p:nvPr>
            <p:ph type="title"/>
          </p:nvPr>
        </p:nvSpPr>
        <p:spPr>
          <a:xfrm>
            <a:off x="841248" y="941832"/>
            <a:ext cx="10506456" cy="1901952"/>
          </a:xfrm>
        </p:spPr>
        <p:txBody>
          <a:bodyPr anchor="ctr">
            <a:normAutofit/>
          </a:bodyPr>
          <a:lstStyle/>
          <a:p>
            <a:r>
              <a:rPr lang="zh-TW" altLang="en-US" sz="5400" dirty="0">
                <a:ea typeface="微軟正黑體" panose="020B0604030504040204" pitchFamily="34" charset="-120"/>
              </a:rPr>
              <a:t>小試身手</a:t>
            </a:r>
            <a:endParaRPr lang="zh-TW" altLang="en-US" sz="5400" dirty="0">
              <a:latin typeface="微軟正黑體" panose="020B0604030504040204" pitchFamily="34" charset="-120"/>
              <a:ea typeface="微軟正黑體" panose="020B0604030504040204" pitchFamily="34" charset="-120"/>
            </a:endParaRPr>
          </a:p>
        </p:txBody>
      </p:sp>
      <p:sp>
        <p:nvSpPr>
          <p:cNvPr id="15" name="Rectangle 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06922"/>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6" name="Rectangle 1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146509"/>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3" name="內容版面配置區 2">
            <a:extLst>
              <a:ext uri="{FF2B5EF4-FFF2-40B4-BE49-F238E27FC236}">
                <a16:creationId xmlns:a16="http://schemas.microsoft.com/office/drawing/2014/main" id="{B3F64DA1-EBAF-B1F7-8174-F2F7EF7CFEE8}"/>
              </a:ext>
            </a:extLst>
          </p:cNvPr>
          <p:cNvSpPr>
            <a:spLocks noGrp="1"/>
          </p:cNvSpPr>
          <p:nvPr>
            <p:ph idx="1"/>
          </p:nvPr>
        </p:nvSpPr>
        <p:spPr>
          <a:xfrm>
            <a:off x="841247" y="3668690"/>
            <a:ext cx="11081811" cy="2776934"/>
          </a:xfrm>
        </p:spPr>
        <p:txBody>
          <a:bodyPr>
            <a:normAutofit/>
          </a:bodyPr>
          <a:lstStyle/>
          <a:p>
            <a:r>
              <a:rPr lang="zh-TW" altLang="en-US" sz="3000" dirty="0">
                <a:latin typeface="微軟正黑體" panose="020B0604030504040204" pitchFamily="34" charset="-120"/>
                <a:ea typeface="微軟正黑體" panose="020B0604030504040204" pitchFamily="34" charset="-120"/>
              </a:rPr>
              <a:t>互動時間：請判斷是否為瑕疵</a:t>
            </a:r>
            <a:endParaRPr lang="en-US" altLang="zh-TW" sz="3000" dirty="0">
              <a:latin typeface="微軟正黑體" panose="020B0604030504040204" pitchFamily="34" charset="-120"/>
              <a:ea typeface="微軟正黑體" panose="020B0604030504040204" pitchFamily="34" charset="-120"/>
            </a:endParaRPr>
          </a:p>
          <a:p>
            <a:r>
              <a:rPr lang="zh-TW" altLang="en-US" sz="3000" dirty="0">
                <a:latin typeface="微軟正黑體" panose="020B0604030504040204" pitchFamily="34" charset="-120"/>
                <a:ea typeface="微軟正黑體" panose="020B0604030504040204" pitchFamily="34" charset="-120"/>
              </a:rPr>
              <a:t>讓同學對於</a:t>
            </a:r>
            <a:r>
              <a:rPr lang="en-US" altLang="zh-TW" sz="3000" dirty="0">
                <a:latin typeface="微軟正黑體" panose="020B0604030504040204" pitchFamily="34" charset="-120"/>
                <a:ea typeface="微軟正黑體" panose="020B0604030504040204" pitchFamily="34" charset="-120"/>
              </a:rPr>
              <a:t>label</a:t>
            </a:r>
            <a:r>
              <a:rPr lang="zh-TW" altLang="en-US" sz="3000" dirty="0">
                <a:latin typeface="微軟正黑體" panose="020B0604030504040204" pitchFamily="34" charset="-120"/>
                <a:ea typeface="微軟正黑體" panose="020B0604030504040204" pitchFamily="34" charset="-120"/>
              </a:rPr>
              <a:t>更有感覺</a:t>
            </a:r>
          </a:p>
        </p:txBody>
      </p:sp>
      <p:sp>
        <p:nvSpPr>
          <p:cNvPr id="4" name="投影片編號版面配置區 3">
            <a:extLst>
              <a:ext uri="{FF2B5EF4-FFF2-40B4-BE49-F238E27FC236}">
                <a16:creationId xmlns:a16="http://schemas.microsoft.com/office/drawing/2014/main" id="{85392346-BCED-5E38-73FC-A7D666F6AD26}"/>
              </a:ext>
            </a:extLst>
          </p:cNvPr>
          <p:cNvSpPr>
            <a:spLocks noGrp="1"/>
          </p:cNvSpPr>
          <p:nvPr>
            <p:ph type="sldNum" sz="quarter" idx="12"/>
          </p:nvPr>
        </p:nvSpPr>
        <p:spPr/>
        <p:txBody>
          <a:bodyPr/>
          <a:lstStyle/>
          <a:p>
            <a:fld id="{B2DC25EE-239B-4C5F-AAD1-255A7D5F1EE2}" type="slidenum">
              <a:rPr lang="en-US" smtClean="0"/>
              <a:t>6</a:t>
            </a:fld>
            <a:endParaRPr lang="en-US" dirty="0"/>
          </a:p>
        </p:txBody>
      </p:sp>
      <p:sp>
        <p:nvSpPr>
          <p:cNvPr id="5" name="頁尾版面配置區 4">
            <a:extLst>
              <a:ext uri="{FF2B5EF4-FFF2-40B4-BE49-F238E27FC236}">
                <a16:creationId xmlns:a16="http://schemas.microsoft.com/office/drawing/2014/main" id="{5CB3E1B3-4CF8-76EB-D25E-902712B48B0C}"/>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pic>
        <p:nvPicPr>
          <p:cNvPr id="6" name="Picture 2" descr="414,054 Return Images, Stock Photos &amp; Vectors | Shutterstock">
            <a:hlinkClick r:id="rId2" action="ppaction://hlinksldjump"/>
            <a:extLst>
              <a:ext uri="{FF2B5EF4-FFF2-40B4-BE49-F238E27FC236}">
                <a16:creationId xmlns:a16="http://schemas.microsoft.com/office/drawing/2014/main" id="{18956EE0-4761-2646-94C4-4D852CE6B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65" t="18342" r="21990" b="25032"/>
          <a:stretch/>
        </p:blipFill>
        <p:spPr bwMode="auto">
          <a:xfrm>
            <a:off x="11347704" y="145669"/>
            <a:ext cx="499835"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42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1st Hidden-Layer</a:t>
            </a:r>
            <a:endParaRPr lang="zh-TW" altLang="en-US"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12969341-4E7A-14B1-EFC1-A4BDE7EAF57E}"/>
              </a:ext>
            </a:extLst>
          </p:cNvPr>
          <p:cNvPicPr>
            <a:picLocks noChangeAspect="1"/>
          </p:cNvPicPr>
          <p:nvPr/>
        </p:nvPicPr>
        <p:blipFill>
          <a:blip r:embed="rId3"/>
          <a:stretch>
            <a:fillRect/>
          </a:stretch>
        </p:blipFill>
        <p:spPr>
          <a:xfrm>
            <a:off x="514291" y="5129785"/>
            <a:ext cx="10174120" cy="1629002"/>
          </a:xfrm>
          <a:prstGeom prst="rect">
            <a:avLst/>
          </a:prstGeom>
          <a:noFill/>
          <a:ln w="3175">
            <a:solidFill>
              <a:schemeClr val="tx1"/>
            </a:solidFill>
          </a:ln>
        </p:spPr>
      </p:pic>
      <p:sp>
        <p:nvSpPr>
          <p:cNvPr id="6" name="橢圓 5">
            <a:extLst>
              <a:ext uri="{FF2B5EF4-FFF2-40B4-BE49-F238E27FC236}">
                <a16:creationId xmlns:a16="http://schemas.microsoft.com/office/drawing/2014/main" id="{F02A216C-4621-F50C-3161-D0E3B336D4B9}"/>
              </a:ext>
            </a:extLst>
          </p:cNvPr>
          <p:cNvSpPr/>
          <p:nvPr/>
        </p:nvSpPr>
        <p:spPr>
          <a:xfrm>
            <a:off x="515277" y="2969383"/>
            <a:ext cx="1713186" cy="893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Sepal</a:t>
            </a:r>
            <a:r>
              <a:rPr lang="en-US" altLang="zh-TW" sz="2000" dirty="0">
                <a:latin typeface="微軟正黑體" panose="020B0604030504040204" pitchFamily="34" charset="-120"/>
                <a:ea typeface="微軟正黑體" panose="020B0604030504040204" pitchFamily="34" charset="-120"/>
              </a:rPr>
              <a:t> </a:t>
            </a:r>
            <a:r>
              <a:rPr lang="en-US" altLang="zh-TW" sz="2000" dirty="0">
                <a:solidFill>
                  <a:schemeClr val="tx1"/>
                </a:solidFill>
                <a:latin typeface="微軟正黑體" panose="020B0604030504040204" pitchFamily="34" charset="-120"/>
                <a:ea typeface="微軟正黑體" panose="020B0604030504040204" pitchFamily="34" charset="-120"/>
              </a:rPr>
              <a:t>Length</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9" name="橢圓 8">
            <a:extLst>
              <a:ext uri="{FF2B5EF4-FFF2-40B4-BE49-F238E27FC236}">
                <a16:creationId xmlns:a16="http://schemas.microsoft.com/office/drawing/2014/main" id="{13BE83DD-5C06-47E6-38E6-6F9A54648754}"/>
              </a:ext>
            </a:extLst>
          </p:cNvPr>
          <p:cNvSpPr/>
          <p:nvPr/>
        </p:nvSpPr>
        <p:spPr>
          <a:xfrm>
            <a:off x="514291" y="3964908"/>
            <a:ext cx="1713186" cy="893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Sepal</a:t>
            </a:r>
            <a:r>
              <a:rPr lang="en-US" altLang="zh-TW" sz="2000" dirty="0">
                <a:latin typeface="微軟正黑體" panose="020B0604030504040204" pitchFamily="34" charset="-120"/>
                <a:ea typeface="微軟正黑體" panose="020B0604030504040204" pitchFamily="34" charset="-120"/>
              </a:rPr>
              <a:t> </a:t>
            </a:r>
            <a:r>
              <a:rPr lang="en-US" altLang="zh-TW" sz="2000" dirty="0">
                <a:solidFill>
                  <a:schemeClr val="tx1"/>
                </a:solidFill>
                <a:latin typeface="微軟正黑體" panose="020B0604030504040204" pitchFamily="34" charset="-120"/>
                <a:ea typeface="微軟正黑體" panose="020B0604030504040204" pitchFamily="34" charset="-120"/>
              </a:rPr>
              <a:t>Width</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699B03D2-82CE-8BB2-5CE4-2ACD592C7CC4}"/>
              </a:ext>
            </a:extLst>
          </p:cNvPr>
          <p:cNvSpPr/>
          <p:nvPr/>
        </p:nvSpPr>
        <p:spPr>
          <a:xfrm>
            <a:off x="549770" y="2060068"/>
            <a:ext cx="1492469" cy="756745"/>
          </a:xfrm>
          <a:prstGeom prst="round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Bias = 1</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0" name="箭號: 向右 19">
            <a:extLst>
              <a:ext uri="{FF2B5EF4-FFF2-40B4-BE49-F238E27FC236}">
                <a16:creationId xmlns:a16="http://schemas.microsoft.com/office/drawing/2014/main" id="{2D69D8E5-7FF1-F62A-029C-A2890113C6B0}"/>
              </a:ext>
            </a:extLst>
          </p:cNvPr>
          <p:cNvSpPr/>
          <p:nvPr/>
        </p:nvSpPr>
        <p:spPr>
          <a:xfrm>
            <a:off x="2396360" y="2060069"/>
            <a:ext cx="2049516" cy="756744"/>
          </a:xfrm>
          <a:prstGeom prst="rightArrow">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*1.70670565</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1" name="箭號: 向右 20">
            <a:extLst>
              <a:ext uri="{FF2B5EF4-FFF2-40B4-BE49-F238E27FC236}">
                <a16:creationId xmlns:a16="http://schemas.microsoft.com/office/drawing/2014/main" id="{1843928E-660D-95BD-F653-811E475D30E4}"/>
              </a:ext>
            </a:extLst>
          </p:cNvPr>
          <p:cNvSpPr/>
          <p:nvPr/>
        </p:nvSpPr>
        <p:spPr>
          <a:xfrm>
            <a:off x="2396360" y="2995238"/>
            <a:ext cx="2049516" cy="756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*7.275263</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箭號: 向右 22">
            <a:extLst>
              <a:ext uri="{FF2B5EF4-FFF2-40B4-BE49-F238E27FC236}">
                <a16:creationId xmlns:a16="http://schemas.microsoft.com/office/drawing/2014/main" id="{958054C6-225A-4487-F32F-89F9F7DBC747}"/>
              </a:ext>
            </a:extLst>
          </p:cNvPr>
          <p:cNvSpPr/>
          <p:nvPr/>
        </p:nvSpPr>
        <p:spPr>
          <a:xfrm>
            <a:off x="2396360" y="4041879"/>
            <a:ext cx="2049516" cy="756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*-1.468660</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4" name="橢圓 23">
            <a:extLst>
              <a:ext uri="{FF2B5EF4-FFF2-40B4-BE49-F238E27FC236}">
                <a16:creationId xmlns:a16="http://schemas.microsoft.com/office/drawing/2014/main" id="{46B9E476-4F2E-4D48-2EF0-B559F05BF0F3}"/>
              </a:ext>
            </a:extLst>
          </p:cNvPr>
          <p:cNvSpPr/>
          <p:nvPr/>
        </p:nvSpPr>
        <p:spPr>
          <a:xfrm>
            <a:off x="4613774" y="2217269"/>
            <a:ext cx="2396626" cy="229166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隱藏層</a:t>
            </a:r>
            <a:endParaRPr lang="en-US" altLang="zh-TW" sz="2000" dirty="0">
              <a:latin typeface="微軟正黑體" panose="020B0604030504040204" pitchFamily="34" charset="-120"/>
              <a:ea typeface="微軟正黑體" panose="020B0604030504040204" pitchFamily="34" charset="-120"/>
            </a:endParaRPr>
          </a:p>
          <a:p>
            <a:pPr algn="ctr"/>
            <a:r>
              <a:rPr lang="zh-TW" altLang="en-US" sz="2000" dirty="0">
                <a:latin typeface="微軟正黑體" panose="020B0604030504040204" pitchFamily="34" charset="-120"/>
                <a:ea typeface="微軟正黑體" panose="020B0604030504040204" pitchFamily="34" charset="-120"/>
              </a:rPr>
              <a:t>第</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個神經元</a:t>
            </a:r>
          </a:p>
        </p:txBody>
      </p:sp>
      <p:sp>
        <p:nvSpPr>
          <p:cNvPr id="26" name="橢圓 25">
            <a:extLst>
              <a:ext uri="{FF2B5EF4-FFF2-40B4-BE49-F238E27FC236}">
                <a16:creationId xmlns:a16="http://schemas.microsoft.com/office/drawing/2014/main" id="{95778610-EE67-A34D-2BBE-6B46BB79C0ED}"/>
              </a:ext>
            </a:extLst>
          </p:cNvPr>
          <p:cNvSpPr/>
          <p:nvPr/>
        </p:nvSpPr>
        <p:spPr>
          <a:xfrm>
            <a:off x="9227813" y="2280821"/>
            <a:ext cx="2396626" cy="2296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隱藏層</a:t>
            </a:r>
            <a:endParaRPr lang="en-US" altLang="zh-TW" sz="2000" dirty="0">
              <a:latin typeface="微軟正黑體" panose="020B0604030504040204" pitchFamily="34" charset="-120"/>
              <a:ea typeface="微軟正黑體" panose="020B0604030504040204" pitchFamily="34" charset="-120"/>
            </a:endParaRPr>
          </a:p>
          <a:p>
            <a:pPr algn="ctr"/>
            <a:r>
              <a:rPr lang="zh-TW" altLang="en-US" sz="2000" dirty="0">
                <a:latin typeface="微軟正黑體" panose="020B0604030504040204" pitchFamily="34" charset="-120"/>
                <a:ea typeface="微軟正黑體" panose="020B0604030504040204" pitchFamily="34" charset="-120"/>
              </a:rPr>
              <a:t>第</a:t>
            </a:r>
            <a:r>
              <a:rPr lang="en-US" altLang="zh-TW" sz="2000" dirty="0">
                <a:latin typeface="微軟正黑體" panose="020B0604030504040204" pitchFamily="34" charset="-120"/>
                <a:ea typeface="微軟正黑體" panose="020B0604030504040204" pitchFamily="34" charset="-120"/>
              </a:rPr>
              <a:t>9</a:t>
            </a:r>
            <a:r>
              <a:rPr lang="zh-TW" altLang="en-US" sz="2000" dirty="0">
                <a:latin typeface="微軟正黑體" panose="020B0604030504040204" pitchFamily="34" charset="-120"/>
                <a:ea typeface="微軟正黑體" panose="020B0604030504040204" pitchFamily="34" charset="-120"/>
              </a:rPr>
              <a:t>個神經元</a:t>
            </a:r>
          </a:p>
        </p:txBody>
      </p:sp>
      <p:sp>
        <p:nvSpPr>
          <p:cNvPr id="27" name="矩形 26">
            <a:extLst>
              <a:ext uri="{FF2B5EF4-FFF2-40B4-BE49-F238E27FC236}">
                <a16:creationId xmlns:a16="http://schemas.microsoft.com/office/drawing/2014/main" id="{EE3C1DDA-C825-E87C-0DE1-E7A3245E9052}"/>
              </a:ext>
            </a:extLst>
          </p:cNvPr>
          <p:cNvSpPr/>
          <p:nvPr/>
        </p:nvSpPr>
        <p:spPr>
          <a:xfrm>
            <a:off x="908305" y="4960434"/>
            <a:ext cx="962536" cy="18975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pic>
        <p:nvPicPr>
          <p:cNvPr id="4" name="圖片 3">
            <a:extLst>
              <a:ext uri="{FF2B5EF4-FFF2-40B4-BE49-F238E27FC236}">
                <a16:creationId xmlns:a16="http://schemas.microsoft.com/office/drawing/2014/main" id="{F2B00F4B-BBC4-7E6E-C913-C1FF28AA9E71}"/>
              </a:ext>
            </a:extLst>
          </p:cNvPr>
          <p:cNvPicPr>
            <a:picLocks noChangeAspect="1"/>
          </p:cNvPicPr>
          <p:nvPr/>
        </p:nvPicPr>
        <p:blipFill>
          <a:blip r:embed="rId4"/>
          <a:stretch>
            <a:fillRect/>
          </a:stretch>
        </p:blipFill>
        <p:spPr>
          <a:xfrm>
            <a:off x="6831187" y="3960912"/>
            <a:ext cx="709663" cy="717377"/>
          </a:xfrm>
          <a:prstGeom prst="rect">
            <a:avLst/>
          </a:prstGeom>
          <a:ln w="3175">
            <a:noFill/>
          </a:ln>
        </p:spPr>
      </p:pic>
      <p:pic>
        <p:nvPicPr>
          <p:cNvPr id="7" name="圖片 6">
            <a:extLst>
              <a:ext uri="{FF2B5EF4-FFF2-40B4-BE49-F238E27FC236}">
                <a16:creationId xmlns:a16="http://schemas.microsoft.com/office/drawing/2014/main" id="{0CD591FB-2B68-44BA-4ECD-F661438B8062}"/>
              </a:ext>
            </a:extLst>
          </p:cNvPr>
          <p:cNvPicPr>
            <a:picLocks noChangeAspect="1"/>
          </p:cNvPicPr>
          <p:nvPr/>
        </p:nvPicPr>
        <p:blipFill>
          <a:blip r:embed="rId4"/>
          <a:stretch>
            <a:fillRect/>
          </a:stretch>
        </p:blipFill>
        <p:spPr>
          <a:xfrm>
            <a:off x="7544444" y="3960911"/>
            <a:ext cx="709663" cy="717377"/>
          </a:xfrm>
          <a:prstGeom prst="rect">
            <a:avLst/>
          </a:prstGeom>
          <a:ln w="3175">
            <a:noFill/>
          </a:ln>
        </p:spPr>
      </p:pic>
      <p:pic>
        <p:nvPicPr>
          <p:cNvPr id="8" name="圖片 7">
            <a:extLst>
              <a:ext uri="{FF2B5EF4-FFF2-40B4-BE49-F238E27FC236}">
                <a16:creationId xmlns:a16="http://schemas.microsoft.com/office/drawing/2014/main" id="{0E8B1FE7-15DF-7C74-7582-EA610B436CF2}"/>
              </a:ext>
            </a:extLst>
          </p:cNvPr>
          <p:cNvPicPr>
            <a:picLocks noChangeAspect="1"/>
          </p:cNvPicPr>
          <p:nvPr/>
        </p:nvPicPr>
        <p:blipFill>
          <a:blip r:embed="rId4"/>
          <a:stretch>
            <a:fillRect/>
          </a:stretch>
        </p:blipFill>
        <p:spPr>
          <a:xfrm>
            <a:off x="8254107" y="3960910"/>
            <a:ext cx="709663" cy="717377"/>
          </a:xfrm>
          <a:prstGeom prst="rect">
            <a:avLst/>
          </a:prstGeom>
          <a:ln w="3175">
            <a:noFill/>
          </a:ln>
        </p:spPr>
      </p:pic>
    </p:spTree>
    <p:extLst>
      <p:ext uri="{BB962C8B-B14F-4D97-AF65-F5344CB8AC3E}">
        <p14:creationId xmlns:p14="http://schemas.microsoft.com/office/powerpoint/2010/main" val="484711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1st Hidden-Layer</a:t>
            </a:r>
            <a:endParaRPr lang="zh-TW" altLang="en-US"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12969341-4E7A-14B1-EFC1-A4BDE7EAF57E}"/>
              </a:ext>
            </a:extLst>
          </p:cNvPr>
          <p:cNvPicPr>
            <a:picLocks noChangeAspect="1"/>
          </p:cNvPicPr>
          <p:nvPr/>
        </p:nvPicPr>
        <p:blipFill>
          <a:blip r:embed="rId3"/>
          <a:stretch>
            <a:fillRect/>
          </a:stretch>
        </p:blipFill>
        <p:spPr>
          <a:xfrm>
            <a:off x="745519" y="5129785"/>
            <a:ext cx="10174120" cy="1629002"/>
          </a:xfrm>
          <a:prstGeom prst="rect">
            <a:avLst/>
          </a:prstGeom>
          <a:noFill/>
          <a:ln w="3175">
            <a:solidFill>
              <a:schemeClr val="tx1"/>
            </a:solidFill>
          </a:ln>
        </p:spPr>
      </p:pic>
      <p:sp>
        <p:nvSpPr>
          <p:cNvPr id="6" name="橢圓 5">
            <a:extLst>
              <a:ext uri="{FF2B5EF4-FFF2-40B4-BE49-F238E27FC236}">
                <a16:creationId xmlns:a16="http://schemas.microsoft.com/office/drawing/2014/main" id="{F02A216C-4621-F50C-3161-D0E3B336D4B9}"/>
              </a:ext>
            </a:extLst>
          </p:cNvPr>
          <p:cNvSpPr/>
          <p:nvPr/>
        </p:nvSpPr>
        <p:spPr>
          <a:xfrm>
            <a:off x="3032557" y="3071529"/>
            <a:ext cx="1713186" cy="893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Sepal</a:t>
            </a:r>
            <a:r>
              <a:rPr lang="en-US" altLang="zh-TW" sz="2000" dirty="0">
                <a:latin typeface="微軟正黑體" panose="020B0604030504040204" pitchFamily="34" charset="-120"/>
                <a:ea typeface="微軟正黑體" panose="020B0604030504040204" pitchFamily="34" charset="-120"/>
              </a:rPr>
              <a:t> </a:t>
            </a:r>
            <a:r>
              <a:rPr lang="en-US" altLang="zh-TW" sz="2000" dirty="0">
                <a:solidFill>
                  <a:schemeClr val="tx1"/>
                </a:solidFill>
                <a:latin typeface="微軟正黑體" panose="020B0604030504040204" pitchFamily="34" charset="-120"/>
                <a:ea typeface="微軟正黑體" panose="020B0604030504040204" pitchFamily="34" charset="-120"/>
              </a:rPr>
              <a:t>Length</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9" name="橢圓 8">
            <a:extLst>
              <a:ext uri="{FF2B5EF4-FFF2-40B4-BE49-F238E27FC236}">
                <a16:creationId xmlns:a16="http://schemas.microsoft.com/office/drawing/2014/main" id="{13BE83DD-5C06-47E6-38E6-6F9A54648754}"/>
              </a:ext>
            </a:extLst>
          </p:cNvPr>
          <p:cNvSpPr/>
          <p:nvPr/>
        </p:nvSpPr>
        <p:spPr>
          <a:xfrm>
            <a:off x="3031571" y="4067054"/>
            <a:ext cx="1713186" cy="893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Sepal</a:t>
            </a:r>
            <a:r>
              <a:rPr lang="en-US" altLang="zh-TW" sz="2000" dirty="0">
                <a:latin typeface="微軟正黑體" panose="020B0604030504040204" pitchFamily="34" charset="-120"/>
                <a:ea typeface="微軟正黑體" panose="020B0604030504040204" pitchFamily="34" charset="-120"/>
              </a:rPr>
              <a:t> </a:t>
            </a:r>
            <a:r>
              <a:rPr lang="en-US" altLang="zh-TW" sz="2000" dirty="0">
                <a:solidFill>
                  <a:schemeClr val="tx1"/>
                </a:solidFill>
                <a:latin typeface="微軟正黑體" panose="020B0604030504040204" pitchFamily="34" charset="-120"/>
                <a:ea typeface="微軟正黑體" panose="020B0604030504040204" pitchFamily="34" charset="-120"/>
              </a:rPr>
              <a:t>Width</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699B03D2-82CE-8BB2-5CE4-2ACD592C7CC4}"/>
              </a:ext>
            </a:extLst>
          </p:cNvPr>
          <p:cNvSpPr/>
          <p:nvPr/>
        </p:nvSpPr>
        <p:spPr>
          <a:xfrm>
            <a:off x="3067050" y="2162214"/>
            <a:ext cx="1492469" cy="756745"/>
          </a:xfrm>
          <a:prstGeom prst="round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Bias = 1</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0" name="箭號: 向右 19">
            <a:extLst>
              <a:ext uri="{FF2B5EF4-FFF2-40B4-BE49-F238E27FC236}">
                <a16:creationId xmlns:a16="http://schemas.microsoft.com/office/drawing/2014/main" id="{2D69D8E5-7FF1-F62A-029C-A2890113C6B0}"/>
              </a:ext>
            </a:extLst>
          </p:cNvPr>
          <p:cNvSpPr/>
          <p:nvPr/>
        </p:nvSpPr>
        <p:spPr>
          <a:xfrm>
            <a:off x="4913640" y="2162215"/>
            <a:ext cx="2049516" cy="756744"/>
          </a:xfrm>
          <a:prstGeom prst="rightArrow">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*-0.131195</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1" name="箭號: 向右 20">
            <a:extLst>
              <a:ext uri="{FF2B5EF4-FFF2-40B4-BE49-F238E27FC236}">
                <a16:creationId xmlns:a16="http://schemas.microsoft.com/office/drawing/2014/main" id="{1843928E-660D-95BD-F653-811E475D30E4}"/>
              </a:ext>
            </a:extLst>
          </p:cNvPr>
          <p:cNvSpPr/>
          <p:nvPr/>
        </p:nvSpPr>
        <p:spPr>
          <a:xfrm>
            <a:off x="4913640" y="3097384"/>
            <a:ext cx="2049516" cy="756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*-17.381515</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箭號: 向右 22">
            <a:extLst>
              <a:ext uri="{FF2B5EF4-FFF2-40B4-BE49-F238E27FC236}">
                <a16:creationId xmlns:a16="http://schemas.microsoft.com/office/drawing/2014/main" id="{958054C6-225A-4487-F32F-89F9F7DBC747}"/>
              </a:ext>
            </a:extLst>
          </p:cNvPr>
          <p:cNvSpPr/>
          <p:nvPr/>
        </p:nvSpPr>
        <p:spPr>
          <a:xfrm>
            <a:off x="4913640" y="4144025"/>
            <a:ext cx="2049516" cy="756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*2.306378</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4" name="橢圓 23">
            <a:extLst>
              <a:ext uri="{FF2B5EF4-FFF2-40B4-BE49-F238E27FC236}">
                <a16:creationId xmlns:a16="http://schemas.microsoft.com/office/drawing/2014/main" id="{46B9E476-4F2E-4D48-2EF0-B559F05BF0F3}"/>
              </a:ext>
            </a:extLst>
          </p:cNvPr>
          <p:cNvSpPr/>
          <p:nvPr/>
        </p:nvSpPr>
        <p:spPr>
          <a:xfrm>
            <a:off x="7131054" y="2319415"/>
            <a:ext cx="2396626" cy="229166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隱藏層</a:t>
            </a:r>
            <a:endParaRPr lang="en-US" altLang="zh-TW" sz="2000" dirty="0">
              <a:latin typeface="微軟正黑體" panose="020B0604030504040204" pitchFamily="34" charset="-120"/>
              <a:ea typeface="微軟正黑體" panose="020B0604030504040204" pitchFamily="34" charset="-120"/>
            </a:endParaRPr>
          </a:p>
          <a:p>
            <a:pPr algn="ctr"/>
            <a:r>
              <a:rPr lang="zh-TW" altLang="en-US" sz="2000" dirty="0">
                <a:latin typeface="微軟正黑體" panose="020B0604030504040204" pitchFamily="34" charset="-120"/>
                <a:ea typeface="微軟正黑體" panose="020B0604030504040204" pitchFamily="34" charset="-120"/>
              </a:rPr>
              <a:t>第</a:t>
            </a:r>
            <a:r>
              <a:rPr lang="en-US" altLang="zh-TW" sz="2000" dirty="0">
                <a:latin typeface="微軟正黑體" panose="020B0604030504040204" pitchFamily="34" charset="-120"/>
                <a:ea typeface="微軟正黑體" panose="020B0604030504040204" pitchFamily="34" charset="-120"/>
              </a:rPr>
              <a:t>9</a:t>
            </a:r>
            <a:r>
              <a:rPr lang="zh-TW" altLang="en-US" sz="2000" dirty="0">
                <a:latin typeface="微軟正黑體" panose="020B0604030504040204" pitchFamily="34" charset="-120"/>
                <a:ea typeface="微軟正黑體" panose="020B0604030504040204" pitchFamily="34" charset="-120"/>
              </a:rPr>
              <a:t>個神經元</a:t>
            </a:r>
          </a:p>
        </p:txBody>
      </p:sp>
      <p:sp>
        <p:nvSpPr>
          <p:cNvPr id="27" name="矩形 26">
            <a:extLst>
              <a:ext uri="{FF2B5EF4-FFF2-40B4-BE49-F238E27FC236}">
                <a16:creationId xmlns:a16="http://schemas.microsoft.com/office/drawing/2014/main" id="{EE3C1DDA-C825-E87C-0DE1-E7A3245E9052}"/>
              </a:ext>
            </a:extLst>
          </p:cNvPr>
          <p:cNvSpPr/>
          <p:nvPr/>
        </p:nvSpPr>
        <p:spPr>
          <a:xfrm>
            <a:off x="9957103" y="4921341"/>
            <a:ext cx="962536" cy="18975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Tree>
    <p:extLst>
      <p:ext uri="{BB962C8B-B14F-4D97-AF65-F5344CB8AC3E}">
        <p14:creationId xmlns:p14="http://schemas.microsoft.com/office/powerpoint/2010/main" val="1843773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AA660F8-587C-3908-DCED-3C625ED43D2B}"/>
              </a:ext>
            </a:extLst>
          </p:cNvPr>
          <p:cNvPicPr>
            <a:picLocks noChangeAspect="1"/>
          </p:cNvPicPr>
          <p:nvPr/>
        </p:nvPicPr>
        <p:blipFill>
          <a:blip r:embed="rId3"/>
          <a:stretch>
            <a:fillRect/>
          </a:stretch>
        </p:blipFill>
        <p:spPr>
          <a:xfrm>
            <a:off x="7933446" y="2177268"/>
            <a:ext cx="3581900" cy="4544059"/>
          </a:xfrm>
          <a:prstGeom prst="rect">
            <a:avLst/>
          </a:prstGeom>
          <a:noFill/>
          <a:ln w="3175">
            <a:solidFill>
              <a:schemeClr val="tx1"/>
            </a:solidFill>
          </a:ln>
        </p:spPr>
      </p:pic>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956441" y="548640"/>
            <a:ext cx="10731062" cy="1179576"/>
          </a:xfrm>
        </p:spPr>
        <p:txBody>
          <a:bodyPr>
            <a:no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2nd </a:t>
            </a:r>
            <a:r>
              <a:rPr lang="en-US" altLang="zh-TW" dirty="0">
                <a:ea typeface="微軟正黑體" panose="020B0604030504040204" pitchFamily="34" charset="-120"/>
              </a:rPr>
              <a:t>Output</a:t>
            </a:r>
            <a:r>
              <a:rPr lang="en-US" altLang="zh-TW" dirty="0">
                <a:latin typeface="微軟正黑體" panose="020B0604030504040204" pitchFamily="34" charset="-120"/>
                <a:ea typeface="微軟正黑體" panose="020B0604030504040204" pitchFamily="34" charset="-120"/>
              </a:rPr>
              <a:t>-Layer</a:t>
            </a:r>
            <a:endParaRPr lang="zh-TW" altLang="en-US" dirty="0">
              <a:latin typeface="微軟正黑體" panose="020B0604030504040204" pitchFamily="34" charset="-120"/>
              <a:ea typeface="微軟正黑體" panose="020B0604030504040204" pitchFamily="34" charset="-120"/>
            </a:endParaRPr>
          </a:p>
        </p:txBody>
      </p:sp>
      <p:sp>
        <p:nvSpPr>
          <p:cNvPr id="20" name="箭號: 向右 19">
            <a:extLst>
              <a:ext uri="{FF2B5EF4-FFF2-40B4-BE49-F238E27FC236}">
                <a16:creationId xmlns:a16="http://schemas.microsoft.com/office/drawing/2014/main" id="{2D69D8E5-7FF1-F62A-029C-A2890113C6B0}"/>
              </a:ext>
            </a:extLst>
          </p:cNvPr>
          <p:cNvSpPr/>
          <p:nvPr/>
        </p:nvSpPr>
        <p:spPr>
          <a:xfrm>
            <a:off x="1781557" y="2340640"/>
            <a:ext cx="2049516" cy="756744"/>
          </a:xfrm>
          <a:prstGeom prst="rightArrow">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*2.136883</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箭號: 向右 22">
            <a:extLst>
              <a:ext uri="{FF2B5EF4-FFF2-40B4-BE49-F238E27FC236}">
                <a16:creationId xmlns:a16="http://schemas.microsoft.com/office/drawing/2014/main" id="{958054C6-225A-4487-F32F-89F9F7DBC747}"/>
              </a:ext>
            </a:extLst>
          </p:cNvPr>
          <p:cNvSpPr/>
          <p:nvPr/>
        </p:nvSpPr>
        <p:spPr>
          <a:xfrm>
            <a:off x="1781557" y="5656400"/>
            <a:ext cx="2049516" cy="75674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solidFill>
                  <a:schemeClr val="dk1"/>
                </a:solidFill>
                <a:latin typeface="微軟正黑體" panose="020B0604030504040204" pitchFamily="34" charset="-120"/>
                <a:ea typeface="微軟正黑體" panose="020B0604030504040204" pitchFamily="34" charset="-120"/>
              </a:rPr>
              <a:t>*-20.323547</a:t>
            </a:r>
            <a:endParaRPr lang="zh-TW" altLang="en-US" sz="2000" dirty="0">
              <a:solidFill>
                <a:schemeClr val="dk1"/>
              </a:solidFill>
              <a:latin typeface="微軟正黑體" panose="020B0604030504040204" pitchFamily="34" charset="-120"/>
              <a:ea typeface="微軟正黑體" panose="020B0604030504040204" pitchFamily="34" charset="-120"/>
            </a:endParaRPr>
          </a:p>
        </p:txBody>
      </p:sp>
      <p:sp>
        <p:nvSpPr>
          <p:cNvPr id="24" name="橢圓 23">
            <a:extLst>
              <a:ext uri="{FF2B5EF4-FFF2-40B4-BE49-F238E27FC236}">
                <a16:creationId xmlns:a16="http://schemas.microsoft.com/office/drawing/2014/main" id="{46B9E476-4F2E-4D48-2EF0-B559F05BF0F3}"/>
              </a:ext>
            </a:extLst>
          </p:cNvPr>
          <p:cNvSpPr/>
          <p:nvPr/>
        </p:nvSpPr>
        <p:spPr>
          <a:xfrm>
            <a:off x="529834" y="2111578"/>
            <a:ext cx="1004676" cy="960678"/>
          </a:xfrm>
          <a:prstGeom prst="ellipse">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bias</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7" name="矩形 26">
            <a:extLst>
              <a:ext uri="{FF2B5EF4-FFF2-40B4-BE49-F238E27FC236}">
                <a16:creationId xmlns:a16="http://schemas.microsoft.com/office/drawing/2014/main" id="{EE3C1DDA-C825-E87C-0DE1-E7A3245E9052}"/>
              </a:ext>
            </a:extLst>
          </p:cNvPr>
          <p:cNvSpPr/>
          <p:nvPr/>
        </p:nvSpPr>
        <p:spPr>
          <a:xfrm>
            <a:off x="8418785" y="2177119"/>
            <a:ext cx="1082567" cy="45440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
        <p:nvSpPr>
          <p:cNvPr id="4" name="橢圓 3">
            <a:extLst>
              <a:ext uri="{FF2B5EF4-FFF2-40B4-BE49-F238E27FC236}">
                <a16:creationId xmlns:a16="http://schemas.microsoft.com/office/drawing/2014/main" id="{F2E21B72-790E-2ED7-5000-8E0E830A52D4}"/>
              </a:ext>
            </a:extLst>
          </p:cNvPr>
          <p:cNvSpPr/>
          <p:nvPr/>
        </p:nvSpPr>
        <p:spPr>
          <a:xfrm>
            <a:off x="549806" y="5434794"/>
            <a:ext cx="1004676" cy="9606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9</a:t>
            </a:r>
            <a:endParaRPr lang="zh-TW" altLang="en-US" sz="2000" dirty="0">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633CDE86-3042-8EEE-350B-11FD246630F8}"/>
              </a:ext>
            </a:extLst>
          </p:cNvPr>
          <p:cNvPicPr>
            <a:picLocks noChangeAspect="1"/>
          </p:cNvPicPr>
          <p:nvPr/>
        </p:nvPicPr>
        <p:blipFill>
          <a:blip r:embed="rId4"/>
          <a:stretch>
            <a:fillRect/>
          </a:stretch>
        </p:blipFill>
        <p:spPr>
          <a:xfrm>
            <a:off x="676654" y="4002788"/>
            <a:ext cx="709663" cy="717377"/>
          </a:xfrm>
          <a:prstGeom prst="rect">
            <a:avLst/>
          </a:prstGeom>
        </p:spPr>
      </p:pic>
      <p:pic>
        <p:nvPicPr>
          <p:cNvPr id="12" name="圖片 11">
            <a:extLst>
              <a:ext uri="{FF2B5EF4-FFF2-40B4-BE49-F238E27FC236}">
                <a16:creationId xmlns:a16="http://schemas.microsoft.com/office/drawing/2014/main" id="{E43DC28E-D683-7F3F-6A64-8DE38CC08D76}"/>
              </a:ext>
            </a:extLst>
          </p:cNvPr>
          <p:cNvPicPr>
            <a:picLocks noChangeAspect="1"/>
          </p:cNvPicPr>
          <p:nvPr/>
        </p:nvPicPr>
        <p:blipFill>
          <a:blip r:embed="rId4"/>
          <a:stretch>
            <a:fillRect/>
          </a:stretch>
        </p:blipFill>
        <p:spPr>
          <a:xfrm>
            <a:off x="676654" y="4704383"/>
            <a:ext cx="709663" cy="717377"/>
          </a:xfrm>
          <a:prstGeom prst="rect">
            <a:avLst/>
          </a:prstGeom>
        </p:spPr>
      </p:pic>
      <p:pic>
        <p:nvPicPr>
          <p:cNvPr id="14" name="圖片 13">
            <a:extLst>
              <a:ext uri="{FF2B5EF4-FFF2-40B4-BE49-F238E27FC236}">
                <a16:creationId xmlns:a16="http://schemas.microsoft.com/office/drawing/2014/main" id="{6DB71F93-F530-563A-2361-17B797C48634}"/>
              </a:ext>
            </a:extLst>
          </p:cNvPr>
          <p:cNvPicPr>
            <a:picLocks noChangeAspect="1"/>
          </p:cNvPicPr>
          <p:nvPr/>
        </p:nvPicPr>
        <p:blipFill>
          <a:blip r:embed="rId4"/>
          <a:stretch>
            <a:fillRect/>
          </a:stretch>
        </p:blipFill>
        <p:spPr>
          <a:xfrm>
            <a:off x="2261426" y="4002788"/>
            <a:ext cx="709663" cy="717377"/>
          </a:xfrm>
          <a:prstGeom prst="rect">
            <a:avLst/>
          </a:prstGeom>
        </p:spPr>
      </p:pic>
      <p:pic>
        <p:nvPicPr>
          <p:cNvPr id="15" name="圖片 14">
            <a:extLst>
              <a:ext uri="{FF2B5EF4-FFF2-40B4-BE49-F238E27FC236}">
                <a16:creationId xmlns:a16="http://schemas.microsoft.com/office/drawing/2014/main" id="{D7A00B4B-3C17-A0A5-E4EB-69D65CE7EF0C}"/>
              </a:ext>
            </a:extLst>
          </p:cNvPr>
          <p:cNvPicPr>
            <a:picLocks noChangeAspect="1"/>
          </p:cNvPicPr>
          <p:nvPr/>
        </p:nvPicPr>
        <p:blipFill>
          <a:blip r:embed="rId4"/>
          <a:stretch>
            <a:fillRect/>
          </a:stretch>
        </p:blipFill>
        <p:spPr>
          <a:xfrm>
            <a:off x="2261426" y="4704383"/>
            <a:ext cx="709663" cy="717377"/>
          </a:xfrm>
          <a:prstGeom prst="rect">
            <a:avLst/>
          </a:prstGeom>
        </p:spPr>
      </p:pic>
      <p:sp>
        <p:nvSpPr>
          <p:cNvPr id="16" name="橢圓 15">
            <a:extLst>
              <a:ext uri="{FF2B5EF4-FFF2-40B4-BE49-F238E27FC236}">
                <a16:creationId xmlns:a16="http://schemas.microsoft.com/office/drawing/2014/main" id="{E9C900BB-5596-8564-F7B6-C9BB7D085B41}"/>
              </a:ext>
            </a:extLst>
          </p:cNvPr>
          <p:cNvSpPr/>
          <p:nvPr/>
        </p:nvSpPr>
        <p:spPr>
          <a:xfrm>
            <a:off x="549806" y="3152693"/>
            <a:ext cx="1004676" cy="9606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0</a:t>
            </a:r>
            <a:endParaRPr lang="zh-TW" altLang="en-US" sz="2000" dirty="0">
              <a:latin typeface="微軟正黑體" panose="020B0604030504040204" pitchFamily="34" charset="-120"/>
              <a:ea typeface="微軟正黑體" panose="020B0604030504040204" pitchFamily="34" charset="-120"/>
            </a:endParaRPr>
          </a:p>
        </p:txBody>
      </p:sp>
      <p:sp>
        <p:nvSpPr>
          <p:cNvPr id="17" name="箭號: 向右 16">
            <a:extLst>
              <a:ext uri="{FF2B5EF4-FFF2-40B4-BE49-F238E27FC236}">
                <a16:creationId xmlns:a16="http://schemas.microsoft.com/office/drawing/2014/main" id="{84032729-30B5-73BC-AC62-8284FDC4DA5C}"/>
              </a:ext>
            </a:extLst>
          </p:cNvPr>
          <p:cNvSpPr/>
          <p:nvPr/>
        </p:nvSpPr>
        <p:spPr>
          <a:xfrm>
            <a:off x="1781557" y="3241776"/>
            <a:ext cx="2049516" cy="75674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solidFill>
                  <a:schemeClr val="dk1"/>
                </a:solidFill>
                <a:latin typeface="微軟正黑體" panose="020B0604030504040204" pitchFamily="34" charset="-120"/>
                <a:ea typeface="微軟正黑體" panose="020B0604030504040204" pitchFamily="34" charset="-120"/>
              </a:rPr>
              <a:t>*13.066048</a:t>
            </a:r>
            <a:endParaRPr lang="zh-TW" altLang="en-US" sz="2000" dirty="0">
              <a:solidFill>
                <a:schemeClr val="dk1"/>
              </a:solidFill>
              <a:latin typeface="微軟正黑體" panose="020B0604030504040204" pitchFamily="34" charset="-120"/>
              <a:ea typeface="微軟正黑體" panose="020B0604030504040204" pitchFamily="34" charset="-120"/>
            </a:endParaRPr>
          </a:p>
        </p:txBody>
      </p:sp>
      <p:sp>
        <p:nvSpPr>
          <p:cNvPr id="5" name="橢圓 4">
            <a:extLst>
              <a:ext uri="{FF2B5EF4-FFF2-40B4-BE49-F238E27FC236}">
                <a16:creationId xmlns:a16="http://schemas.microsoft.com/office/drawing/2014/main" id="{32B58CB8-A205-E4B1-6D73-246FC4BA418D}"/>
              </a:ext>
            </a:extLst>
          </p:cNvPr>
          <p:cNvSpPr/>
          <p:nvPr/>
        </p:nvSpPr>
        <p:spPr>
          <a:xfrm>
            <a:off x="4378885" y="2867255"/>
            <a:ext cx="2916886" cy="278914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輸出層</a:t>
            </a:r>
            <a:endParaRPr lang="en-US" altLang="zh-TW" sz="2000" dirty="0">
              <a:latin typeface="微軟正黑體" panose="020B0604030504040204" pitchFamily="34" charset="-120"/>
              <a:ea typeface="微軟正黑體" panose="020B0604030504040204" pitchFamily="34" charset="-120"/>
            </a:endParaRPr>
          </a:p>
          <a:p>
            <a:pPr algn="ctr"/>
            <a:r>
              <a:rPr lang="zh-TW" altLang="en-US" sz="2000" dirty="0">
                <a:latin typeface="微軟正黑體" panose="020B0604030504040204" pitchFamily="34" charset="-120"/>
                <a:ea typeface="微軟正黑體" panose="020B0604030504040204" pitchFamily="34" charset="-120"/>
              </a:rPr>
              <a:t>第</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個神經元</a:t>
            </a:r>
          </a:p>
        </p:txBody>
      </p:sp>
    </p:spTree>
    <p:extLst>
      <p:ext uri="{BB962C8B-B14F-4D97-AF65-F5344CB8AC3E}">
        <p14:creationId xmlns:p14="http://schemas.microsoft.com/office/powerpoint/2010/main" val="2774974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AA660F8-587C-3908-DCED-3C625ED43D2B}"/>
              </a:ext>
            </a:extLst>
          </p:cNvPr>
          <p:cNvPicPr>
            <a:picLocks noChangeAspect="1"/>
          </p:cNvPicPr>
          <p:nvPr/>
        </p:nvPicPr>
        <p:blipFill>
          <a:blip r:embed="rId3"/>
          <a:stretch>
            <a:fillRect/>
          </a:stretch>
        </p:blipFill>
        <p:spPr>
          <a:xfrm>
            <a:off x="7933446" y="2177268"/>
            <a:ext cx="3581900" cy="4544059"/>
          </a:xfrm>
          <a:prstGeom prst="rect">
            <a:avLst/>
          </a:prstGeom>
          <a:noFill/>
          <a:ln w="3175">
            <a:solidFill>
              <a:schemeClr val="tx1"/>
            </a:solidFill>
          </a:ln>
        </p:spPr>
      </p:pic>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956441" y="548640"/>
            <a:ext cx="10731062" cy="1179576"/>
          </a:xfrm>
        </p:spPr>
        <p:txBody>
          <a:bodyPr>
            <a:no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2nd </a:t>
            </a:r>
            <a:r>
              <a:rPr lang="en-US" altLang="zh-TW" dirty="0">
                <a:ea typeface="微軟正黑體" panose="020B0604030504040204" pitchFamily="34" charset="-120"/>
              </a:rPr>
              <a:t>Output</a:t>
            </a:r>
            <a:r>
              <a:rPr lang="en-US" altLang="zh-TW" dirty="0">
                <a:latin typeface="微軟正黑體" panose="020B0604030504040204" pitchFamily="34" charset="-120"/>
                <a:ea typeface="微軟正黑體" panose="020B0604030504040204" pitchFamily="34" charset="-120"/>
              </a:rPr>
              <a:t>-Layer</a:t>
            </a:r>
            <a:endParaRPr lang="zh-TW" altLang="en-US" dirty="0">
              <a:latin typeface="微軟正黑體" panose="020B0604030504040204" pitchFamily="34" charset="-120"/>
              <a:ea typeface="微軟正黑體" panose="020B0604030504040204" pitchFamily="34" charset="-120"/>
            </a:endParaRPr>
          </a:p>
        </p:txBody>
      </p:sp>
      <p:sp>
        <p:nvSpPr>
          <p:cNvPr id="20" name="箭號: 向右 19">
            <a:extLst>
              <a:ext uri="{FF2B5EF4-FFF2-40B4-BE49-F238E27FC236}">
                <a16:creationId xmlns:a16="http://schemas.microsoft.com/office/drawing/2014/main" id="{2D69D8E5-7FF1-F62A-029C-A2890113C6B0}"/>
              </a:ext>
            </a:extLst>
          </p:cNvPr>
          <p:cNvSpPr/>
          <p:nvPr/>
        </p:nvSpPr>
        <p:spPr>
          <a:xfrm>
            <a:off x="1781557" y="2340640"/>
            <a:ext cx="2049516" cy="756744"/>
          </a:xfrm>
          <a:prstGeom prst="rightArrow">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*-0.037948</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箭號: 向右 22">
            <a:extLst>
              <a:ext uri="{FF2B5EF4-FFF2-40B4-BE49-F238E27FC236}">
                <a16:creationId xmlns:a16="http://schemas.microsoft.com/office/drawing/2014/main" id="{958054C6-225A-4487-F32F-89F9F7DBC747}"/>
              </a:ext>
            </a:extLst>
          </p:cNvPr>
          <p:cNvSpPr/>
          <p:nvPr/>
        </p:nvSpPr>
        <p:spPr>
          <a:xfrm>
            <a:off x="1781557" y="5656400"/>
            <a:ext cx="2049516" cy="75674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solidFill>
                  <a:schemeClr val="dk1"/>
                </a:solidFill>
                <a:latin typeface="微軟正黑體" panose="020B0604030504040204" pitchFamily="34" charset="-120"/>
                <a:ea typeface="微軟正黑體" panose="020B0604030504040204" pitchFamily="34" charset="-120"/>
              </a:rPr>
              <a:t>*7.007944</a:t>
            </a:r>
            <a:endParaRPr lang="zh-TW" altLang="en-US" sz="2000" dirty="0">
              <a:solidFill>
                <a:schemeClr val="dk1"/>
              </a:solidFill>
              <a:latin typeface="微軟正黑體" panose="020B0604030504040204" pitchFamily="34" charset="-120"/>
              <a:ea typeface="微軟正黑體" panose="020B0604030504040204" pitchFamily="34" charset="-120"/>
            </a:endParaRPr>
          </a:p>
        </p:txBody>
      </p:sp>
      <p:sp>
        <p:nvSpPr>
          <p:cNvPr id="24" name="橢圓 23">
            <a:extLst>
              <a:ext uri="{FF2B5EF4-FFF2-40B4-BE49-F238E27FC236}">
                <a16:creationId xmlns:a16="http://schemas.microsoft.com/office/drawing/2014/main" id="{46B9E476-4F2E-4D48-2EF0-B559F05BF0F3}"/>
              </a:ext>
            </a:extLst>
          </p:cNvPr>
          <p:cNvSpPr/>
          <p:nvPr/>
        </p:nvSpPr>
        <p:spPr>
          <a:xfrm>
            <a:off x="529834" y="2111578"/>
            <a:ext cx="1004676" cy="960678"/>
          </a:xfrm>
          <a:prstGeom prst="ellipse">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bias</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7" name="矩形 26">
            <a:extLst>
              <a:ext uri="{FF2B5EF4-FFF2-40B4-BE49-F238E27FC236}">
                <a16:creationId xmlns:a16="http://schemas.microsoft.com/office/drawing/2014/main" id="{EE3C1DDA-C825-E87C-0DE1-E7A3245E9052}"/>
              </a:ext>
            </a:extLst>
          </p:cNvPr>
          <p:cNvSpPr/>
          <p:nvPr/>
        </p:nvSpPr>
        <p:spPr>
          <a:xfrm>
            <a:off x="9463272" y="2177120"/>
            <a:ext cx="1082567" cy="45440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
        <p:nvSpPr>
          <p:cNvPr id="4" name="橢圓 3">
            <a:extLst>
              <a:ext uri="{FF2B5EF4-FFF2-40B4-BE49-F238E27FC236}">
                <a16:creationId xmlns:a16="http://schemas.microsoft.com/office/drawing/2014/main" id="{F2E21B72-790E-2ED7-5000-8E0E830A52D4}"/>
              </a:ext>
            </a:extLst>
          </p:cNvPr>
          <p:cNvSpPr/>
          <p:nvPr/>
        </p:nvSpPr>
        <p:spPr>
          <a:xfrm>
            <a:off x="549806" y="5434794"/>
            <a:ext cx="1004676" cy="9606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9</a:t>
            </a:r>
            <a:endParaRPr lang="zh-TW" altLang="en-US" sz="2000" dirty="0">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633CDE86-3042-8EEE-350B-11FD246630F8}"/>
              </a:ext>
            </a:extLst>
          </p:cNvPr>
          <p:cNvPicPr>
            <a:picLocks noChangeAspect="1"/>
          </p:cNvPicPr>
          <p:nvPr/>
        </p:nvPicPr>
        <p:blipFill>
          <a:blip r:embed="rId4"/>
          <a:stretch>
            <a:fillRect/>
          </a:stretch>
        </p:blipFill>
        <p:spPr>
          <a:xfrm>
            <a:off x="676654" y="4002788"/>
            <a:ext cx="709663" cy="717377"/>
          </a:xfrm>
          <a:prstGeom prst="rect">
            <a:avLst/>
          </a:prstGeom>
        </p:spPr>
      </p:pic>
      <p:pic>
        <p:nvPicPr>
          <p:cNvPr id="12" name="圖片 11">
            <a:extLst>
              <a:ext uri="{FF2B5EF4-FFF2-40B4-BE49-F238E27FC236}">
                <a16:creationId xmlns:a16="http://schemas.microsoft.com/office/drawing/2014/main" id="{E43DC28E-D683-7F3F-6A64-8DE38CC08D76}"/>
              </a:ext>
            </a:extLst>
          </p:cNvPr>
          <p:cNvPicPr>
            <a:picLocks noChangeAspect="1"/>
          </p:cNvPicPr>
          <p:nvPr/>
        </p:nvPicPr>
        <p:blipFill>
          <a:blip r:embed="rId4"/>
          <a:stretch>
            <a:fillRect/>
          </a:stretch>
        </p:blipFill>
        <p:spPr>
          <a:xfrm>
            <a:off x="676654" y="4704383"/>
            <a:ext cx="709663" cy="717377"/>
          </a:xfrm>
          <a:prstGeom prst="rect">
            <a:avLst/>
          </a:prstGeom>
        </p:spPr>
      </p:pic>
      <p:pic>
        <p:nvPicPr>
          <p:cNvPr id="14" name="圖片 13">
            <a:extLst>
              <a:ext uri="{FF2B5EF4-FFF2-40B4-BE49-F238E27FC236}">
                <a16:creationId xmlns:a16="http://schemas.microsoft.com/office/drawing/2014/main" id="{6DB71F93-F530-563A-2361-17B797C48634}"/>
              </a:ext>
            </a:extLst>
          </p:cNvPr>
          <p:cNvPicPr>
            <a:picLocks noChangeAspect="1"/>
          </p:cNvPicPr>
          <p:nvPr/>
        </p:nvPicPr>
        <p:blipFill>
          <a:blip r:embed="rId4"/>
          <a:stretch>
            <a:fillRect/>
          </a:stretch>
        </p:blipFill>
        <p:spPr>
          <a:xfrm>
            <a:off x="2261426" y="4002788"/>
            <a:ext cx="709663" cy="717377"/>
          </a:xfrm>
          <a:prstGeom prst="rect">
            <a:avLst/>
          </a:prstGeom>
        </p:spPr>
      </p:pic>
      <p:pic>
        <p:nvPicPr>
          <p:cNvPr id="15" name="圖片 14">
            <a:extLst>
              <a:ext uri="{FF2B5EF4-FFF2-40B4-BE49-F238E27FC236}">
                <a16:creationId xmlns:a16="http://schemas.microsoft.com/office/drawing/2014/main" id="{D7A00B4B-3C17-A0A5-E4EB-69D65CE7EF0C}"/>
              </a:ext>
            </a:extLst>
          </p:cNvPr>
          <p:cNvPicPr>
            <a:picLocks noChangeAspect="1"/>
          </p:cNvPicPr>
          <p:nvPr/>
        </p:nvPicPr>
        <p:blipFill>
          <a:blip r:embed="rId4"/>
          <a:stretch>
            <a:fillRect/>
          </a:stretch>
        </p:blipFill>
        <p:spPr>
          <a:xfrm>
            <a:off x="2261426" y="4704383"/>
            <a:ext cx="709663" cy="717377"/>
          </a:xfrm>
          <a:prstGeom prst="rect">
            <a:avLst/>
          </a:prstGeom>
        </p:spPr>
      </p:pic>
      <p:sp>
        <p:nvSpPr>
          <p:cNvPr id="16" name="橢圓 15">
            <a:extLst>
              <a:ext uri="{FF2B5EF4-FFF2-40B4-BE49-F238E27FC236}">
                <a16:creationId xmlns:a16="http://schemas.microsoft.com/office/drawing/2014/main" id="{E9C900BB-5596-8564-F7B6-C9BB7D085B41}"/>
              </a:ext>
            </a:extLst>
          </p:cNvPr>
          <p:cNvSpPr/>
          <p:nvPr/>
        </p:nvSpPr>
        <p:spPr>
          <a:xfrm>
            <a:off x="549806" y="3152693"/>
            <a:ext cx="1004676" cy="9606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0</a:t>
            </a:r>
            <a:endParaRPr lang="zh-TW" altLang="en-US" sz="2000" dirty="0">
              <a:latin typeface="微軟正黑體" panose="020B0604030504040204" pitchFamily="34" charset="-120"/>
              <a:ea typeface="微軟正黑體" panose="020B0604030504040204" pitchFamily="34" charset="-120"/>
            </a:endParaRPr>
          </a:p>
        </p:txBody>
      </p:sp>
      <p:sp>
        <p:nvSpPr>
          <p:cNvPr id="17" name="箭號: 向右 16">
            <a:extLst>
              <a:ext uri="{FF2B5EF4-FFF2-40B4-BE49-F238E27FC236}">
                <a16:creationId xmlns:a16="http://schemas.microsoft.com/office/drawing/2014/main" id="{84032729-30B5-73BC-AC62-8284FDC4DA5C}"/>
              </a:ext>
            </a:extLst>
          </p:cNvPr>
          <p:cNvSpPr/>
          <p:nvPr/>
        </p:nvSpPr>
        <p:spPr>
          <a:xfrm>
            <a:off x="1781557" y="3241776"/>
            <a:ext cx="2049516" cy="75674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solidFill>
                  <a:schemeClr val="dk1"/>
                </a:solidFill>
                <a:latin typeface="微軟正黑體" panose="020B0604030504040204" pitchFamily="34" charset="-120"/>
                <a:ea typeface="微軟正黑體" panose="020B0604030504040204" pitchFamily="34" charset="-120"/>
              </a:rPr>
              <a:t>*-6.454595</a:t>
            </a:r>
            <a:endParaRPr lang="zh-TW" altLang="en-US" sz="2000" dirty="0">
              <a:solidFill>
                <a:schemeClr val="dk1"/>
              </a:solidFill>
              <a:latin typeface="微軟正黑體" panose="020B0604030504040204" pitchFamily="34" charset="-120"/>
              <a:ea typeface="微軟正黑體" panose="020B0604030504040204" pitchFamily="34" charset="-120"/>
            </a:endParaRPr>
          </a:p>
        </p:txBody>
      </p:sp>
      <p:sp>
        <p:nvSpPr>
          <p:cNvPr id="5" name="橢圓 4">
            <a:extLst>
              <a:ext uri="{FF2B5EF4-FFF2-40B4-BE49-F238E27FC236}">
                <a16:creationId xmlns:a16="http://schemas.microsoft.com/office/drawing/2014/main" id="{32B58CB8-A205-E4B1-6D73-246FC4BA418D}"/>
              </a:ext>
            </a:extLst>
          </p:cNvPr>
          <p:cNvSpPr/>
          <p:nvPr/>
        </p:nvSpPr>
        <p:spPr>
          <a:xfrm>
            <a:off x="4378885" y="2867255"/>
            <a:ext cx="2916886" cy="278914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輸出層</a:t>
            </a:r>
            <a:endParaRPr lang="en-US" altLang="zh-TW" sz="2000" dirty="0">
              <a:latin typeface="微軟正黑體" panose="020B0604030504040204" pitchFamily="34" charset="-120"/>
              <a:ea typeface="微軟正黑體" panose="020B0604030504040204" pitchFamily="34" charset="-120"/>
            </a:endParaRPr>
          </a:p>
          <a:p>
            <a:pPr algn="ctr"/>
            <a:r>
              <a:rPr lang="zh-TW" altLang="en-US" sz="2000" dirty="0">
                <a:latin typeface="微軟正黑體" panose="020B0604030504040204" pitchFamily="34" charset="-120"/>
                <a:ea typeface="微軟正黑體" panose="020B0604030504040204" pitchFamily="34" charset="-120"/>
              </a:rPr>
              <a:t>第</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個神經元</a:t>
            </a:r>
          </a:p>
        </p:txBody>
      </p:sp>
    </p:spTree>
    <p:extLst>
      <p:ext uri="{BB962C8B-B14F-4D97-AF65-F5344CB8AC3E}">
        <p14:creationId xmlns:p14="http://schemas.microsoft.com/office/powerpoint/2010/main" val="1355069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AA660F8-587C-3908-DCED-3C625ED43D2B}"/>
              </a:ext>
            </a:extLst>
          </p:cNvPr>
          <p:cNvPicPr>
            <a:picLocks noChangeAspect="1"/>
          </p:cNvPicPr>
          <p:nvPr/>
        </p:nvPicPr>
        <p:blipFill>
          <a:blip r:embed="rId3"/>
          <a:stretch>
            <a:fillRect/>
          </a:stretch>
        </p:blipFill>
        <p:spPr>
          <a:xfrm>
            <a:off x="7933446" y="2177268"/>
            <a:ext cx="3581900" cy="4544059"/>
          </a:xfrm>
          <a:prstGeom prst="rect">
            <a:avLst/>
          </a:prstGeom>
          <a:noFill/>
          <a:ln w="3175">
            <a:solidFill>
              <a:schemeClr val="tx1"/>
            </a:solidFill>
          </a:ln>
        </p:spPr>
      </p:pic>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956441" y="548640"/>
            <a:ext cx="10731062" cy="1179576"/>
          </a:xfrm>
        </p:spPr>
        <p:txBody>
          <a:bodyPr>
            <a:noAutofit/>
          </a:bodyPr>
          <a:lstStyle/>
          <a:p>
            <a:r>
              <a:rPr lang="en-US" altLang="zh-TW" dirty="0">
                <a:latin typeface="微軟正黑體" panose="020B0604030504040204" pitchFamily="34" charset="-120"/>
                <a:ea typeface="微軟正黑體" panose="020B0604030504040204" pitchFamily="34" charset="-120"/>
              </a:rPr>
              <a:t>MLP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Classifier 2nd </a:t>
            </a:r>
            <a:r>
              <a:rPr lang="en-US" altLang="zh-TW" dirty="0">
                <a:ea typeface="微軟正黑體" panose="020B0604030504040204" pitchFamily="34" charset="-120"/>
              </a:rPr>
              <a:t>Output</a:t>
            </a:r>
            <a:r>
              <a:rPr lang="en-US" altLang="zh-TW" dirty="0">
                <a:latin typeface="微軟正黑體" panose="020B0604030504040204" pitchFamily="34" charset="-120"/>
                <a:ea typeface="微軟正黑體" panose="020B0604030504040204" pitchFamily="34" charset="-120"/>
              </a:rPr>
              <a:t>-Layer</a:t>
            </a:r>
            <a:endParaRPr lang="zh-TW" altLang="en-US" dirty="0">
              <a:latin typeface="微軟正黑體" panose="020B0604030504040204" pitchFamily="34" charset="-120"/>
              <a:ea typeface="微軟正黑體" panose="020B0604030504040204" pitchFamily="34" charset="-120"/>
            </a:endParaRPr>
          </a:p>
        </p:txBody>
      </p:sp>
      <p:sp>
        <p:nvSpPr>
          <p:cNvPr id="20" name="箭號: 向右 19">
            <a:extLst>
              <a:ext uri="{FF2B5EF4-FFF2-40B4-BE49-F238E27FC236}">
                <a16:creationId xmlns:a16="http://schemas.microsoft.com/office/drawing/2014/main" id="{2D69D8E5-7FF1-F62A-029C-A2890113C6B0}"/>
              </a:ext>
            </a:extLst>
          </p:cNvPr>
          <p:cNvSpPr/>
          <p:nvPr/>
        </p:nvSpPr>
        <p:spPr>
          <a:xfrm>
            <a:off x="1781557" y="2340640"/>
            <a:ext cx="2049516" cy="756744"/>
          </a:xfrm>
          <a:prstGeom prst="rightArrow">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*-1.975712</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箭號: 向右 22">
            <a:extLst>
              <a:ext uri="{FF2B5EF4-FFF2-40B4-BE49-F238E27FC236}">
                <a16:creationId xmlns:a16="http://schemas.microsoft.com/office/drawing/2014/main" id="{958054C6-225A-4487-F32F-89F9F7DBC747}"/>
              </a:ext>
            </a:extLst>
          </p:cNvPr>
          <p:cNvSpPr/>
          <p:nvPr/>
        </p:nvSpPr>
        <p:spPr>
          <a:xfrm>
            <a:off x="1781557" y="5656400"/>
            <a:ext cx="2049516" cy="75674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solidFill>
                  <a:schemeClr val="dk1"/>
                </a:solidFill>
                <a:latin typeface="微軟正黑體" panose="020B0604030504040204" pitchFamily="34" charset="-120"/>
                <a:ea typeface="微軟正黑體" panose="020B0604030504040204" pitchFamily="34" charset="-120"/>
              </a:rPr>
              <a:t>*13.551823</a:t>
            </a:r>
            <a:endParaRPr lang="zh-TW" altLang="en-US" sz="2000" dirty="0">
              <a:solidFill>
                <a:schemeClr val="dk1"/>
              </a:solidFill>
              <a:latin typeface="微軟正黑體" panose="020B0604030504040204" pitchFamily="34" charset="-120"/>
              <a:ea typeface="微軟正黑體" panose="020B0604030504040204" pitchFamily="34" charset="-120"/>
            </a:endParaRPr>
          </a:p>
        </p:txBody>
      </p:sp>
      <p:sp>
        <p:nvSpPr>
          <p:cNvPr id="24" name="橢圓 23">
            <a:extLst>
              <a:ext uri="{FF2B5EF4-FFF2-40B4-BE49-F238E27FC236}">
                <a16:creationId xmlns:a16="http://schemas.microsoft.com/office/drawing/2014/main" id="{46B9E476-4F2E-4D48-2EF0-B559F05BF0F3}"/>
              </a:ext>
            </a:extLst>
          </p:cNvPr>
          <p:cNvSpPr/>
          <p:nvPr/>
        </p:nvSpPr>
        <p:spPr>
          <a:xfrm>
            <a:off x="529834" y="2111578"/>
            <a:ext cx="1004676" cy="960678"/>
          </a:xfrm>
          <a:prstGeom prst="ellipse">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bias</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7" name="矩形 26">
            <a:extLst>
              <a:ext uri="{FF2B5EF4-FFF2-40B4-BE49-F238E27FC236}">
                <a16:creationId xmlns:a16="http://schemas.microsoft.com/office/drawing/2014/main" id="{EE3C1DDA-C825-E87C-0DE1-E7A3245E9052}"/>
              </a:ext>
            </a:extLst>
          </p:cNvPr>
          <p:cNvSpPr/>
          <p:nvPr/>
        </p:nvSpPr>
        <p:spPr>
          <a:xfrm>
            <a:off x="10510670" y="2162061"/>
            <a:ext cx="1004676" cy="45592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
        <p:nvSpPr>
          <p:cNvPr id="4" name="橢圓 3">
            <a:extLst>
              <a:ext uri="{FF2B5EF4-FFF2-40B4-BE49-F238E27FC236}">
                <a16:creationId xmlns:a16="http://schemas.microsoft.com/office/drawing/2014/main" id="{F2E21B72-790E-2ED7-5000-8E0E830A52D4}"/>
              </a:ext>
            </a:extLst>
          </p:cNvPr>
          <p:cNvSpPr/>
          <p:nvPr/>
        </p:nvSpPr>
        <p:spPr>
          <a:xfrm>
            <a:off x="549806" y="5434794"/>
            <a:ext cx="1004676" cy="9606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9</a:t>
            </a:r>
            <a:endParaRPr lang="zh-TW" altLang="en-US" sz="2000" dirty="0">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633CDE86-3042-8EEE-350B-11FD246630F8}"/>
              </a:ext>
            </a:extLst>
          </p:cNvPr>
          <p:cNvPicPr>
            <a:picLocks noChangeAspect="1"/>
          </p:cNvPicPr>
          <p:nvPr/>
        </p:nvPicPr>
        <p:blipFill>
          <a:blip r:embed="rId4"/>
          <a:stretch>
            <a:fillRect/>
          </a:stretch>
        </p:blipFill>
        <p:spPr>
          <a:xfrm>
            <a:off x="676654" y="4002788"/>
            <a:ext cx="709663" cy="717377"/>
          </a:xfrm>
          <a:prstGeom prst="rect">
            <a:avLst/>
          </a:prstGeom>
        </p:spPr>
      </p:pic>
      <p:pic>
        <p:nvPicPr>
          <p:cNvPr id="12" name="圖片 11">
            <a:extLst>
              <a:ext uri="{FF2B5EF4-FFF2-40B4-BE49-F238E27FC236}">
                <a16:creationId xmlns:a16="http://schemas.microsoft.com/office/drawing/2014/main" id="{E43DC28E-D683-7F3F-6A64-8DE38CC08D76}"/>
              </a:ext>
            </a:extLst>
          </p:cNvPr>
          <p:cNvPicPr>
            <a:picLocks noChangeAspect="1"/>
          </p:cNvPicPr>
          <p:nvPr/>
        </p:nvPicPr>
        <p:blipFill>
          <a:blip r:embed="rId4"/>
          <a:stretch>
            <a:fillRect/>
          </a:stretch>
        </p:blipFill>
        <p:spPr>
          <a:xfrm>
            <a:off x="676654" y="4704383"/>
            <a:ext cx="709663" cy="717377"/>
          </a:xfrm>
          <a:prstGeom prst="rect">
            <a:avLst/>
          </a:prstGeom>
        </p:spPr>
      </p:pic>
      <p:pic>
        <p:nvPicPr>
          <p:cNvPr id="14" name="圖片 13">
            <a:extLst>
              <a:ext uri="{FF2B5EF4-FFF2-40B4-BE49-F238E27FC236}">
                <a16:creationId xmlns:a16="http://schemas.microsoft.com/office/drawing/2014/main" id="{6DB71F93-F530-563A-2361-17B797C48634}"/>
              </a:ext>
            </a:extLst>
          </p:cNvPr>
          <p:cNvPicPr>
            <a:picLocks noChangeAspect="1"/>
          </p:cNvPicPr>
          <p:nvPr/>
        </p:nvPicPr>
        <p:blipFill>
          <a:blip r:embed="rId4"/>
          <a:stretch>
            <a:fillRect/>
          </a:stretch>
        </p:blipFill>
        <p:spPr>
          <a:xfrm>
            <a:off x="2261426" y="4002788"/>
            <a:ext cx="709663" cy="717377"/>
          </a:xfrm>
          <a:prstGeom prst="rect">
            <a:avLst/>
          </a:prstGeom>
        </p:spPr>
      </p:pic>
      <p:pic>
        <p:nvPicPr>
          <p:cNvPr id="15" name="圖片 14">
            <a:extLst>
              <a:ext uri="{FF2B5EF4-FFF2-40B4-BE49-F238E27FC236}">
                <a16:creationId xmlns:a16="http://schemas.microsoft.com/office/drawing/2014/main" id="{D7A00B4B-3C17-A0A5-E4EB-69D65CE7EF0C}"/>
              </a:ext>
            </a:extLst>
          </p:cNvPr>
          <p:cNvPicPr>
            <a:picLocks noChangeAspect="1"/>
          </p:cNvPicPr>
          <p:nvPr/>
        </p:nvPicPr>
        <p:blipFill>
          <a:blip r:embed="rId4"/>
          <a:stretch>
            <a:fillRect/>
          </a:stretch>
        </p:blipFill>
        <p:spPr>
          <a:xfrm>
            <a:off x="2261426" y="4704383"/>
            <a:ext cx="709663" cy="717377"/>
          </a:xfrm>
          <a:prstGeom prst="rect">
            <a:avLst/>
          </a:prstGeom>
        </p:spPr>
      </p:pic>
      <p:sp>
        <p:nvSpPr>
          <p:cNvPr id="16" name="橢圓 15">
            <a:extLst>
              <a:ext uri="{FF2B5EF4-FFF2-40B4-BE49-F238E27FC236}">
                <a16:creationId xmlns:a16="http://schemas.microsoft.com/office/drawing/2014/main" id="{E9C900BB-5596-8564-F7B6-C9BB7D085B41}"/>
              </a:ext>
            </a:extLst>
          </p:cNvPr>
          <p:cNvSpPr/>
          <p:nvPr/>
        </p:nvSpPr>
        <p:spPr>
          <a:xfrm>
            <a:off x="549806" y="3152693"/>
            <a:ext cx="1004676" cy="9606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0</a:t>
            </a:r>
            <a:endParaRPr lang="zh-TW" altLang="en-US" sz="2000" dirty="0">
              <a:latin typeface="微軟正黑體" panose="020B0604030504040204" pitchFamily="34" charset="-120"/>
              <a:ea typeface="微軟正黑體" panose="020B0604030504040204" pitchFamily="34" charset="-120"/>
            </a:endParaRPr>
          </a:p>
        </p:txBody>
      </p:sp>
      <p:sp>
        <p:nvSpPr>
          <p:cNvPr id="17" name="箭號: 向右 16">
            <a:extLst>
              <a:ext uri="{FF2B5EF4-FFF2-40B4-BE49-F238E27FC236}">
                <a16:creationId xmlns:a16="http://schemas.microsoft.com/office/drawing/2014/main" id="{84032729-30B5-73BC-AC62-8284FDC4DA5C}"/>
              </a:ext>
            </a:extLst>
          </p:cNvPr>
          <p:cNvSpPr/>
          <p:nvPr/>
        </p:nvSpPr>
        <p:spPr>
          <a:xfrm>
            <a:off x="1781557" y="3241776"/>
            <a:ext cx="2049516" cy="75674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solidFill>
                  <a:schemeClr val="dk1"/>
                </a:solidFill>
                <a:latin typeface="微軟正黑體" panose="020B0604030504040204" pitchFamily="34" charset="-120"/>
                <a:ea typeface="微軟正黑體" panose="020B0604030504040204" pitchFamily="34" charset="-120"/>
              </a:rPr>
              <a:t>*-6.726615</a:t>
            </a:r>
            <a:endParaRPr lang="zh-TW" altLang="en-US" sz="2000" dirty="0">
              <a:solidFill>
                <a:schemeClr val="dk1"/>
              </a:solidFill>
              <a:latin typeface="微軟正黑體" panose="020B0604030504040204" pitchFamily="34" charset="-120"/>
              <a:ea typeface="微軟正黑體" panose="020B0604030504040204" pitchFamily="34" charset="-120"/>
            </a:endParaRPr>
          </a:p>
        </p:txBody>
      </p:sp>
      <p:sp>
        <p:nvSpPr>
          <p:cNvPr id="5" name="橢圓 4">
            <a:extLst>
              <a:ext uri="{FF2B5EF4-FFF2-40B4-BE49-F238E27FC236}">
                <a16:creationId xmlns:a16="http://schemas.microsoft.com/office/drawing/2014/main" id="{32B58CB8-A205-E4B1-6D73-246FC4BA418D}"/>
              </a:ext>
            </a:extLst>
          </p:cNvPr>
          <p:cNvSpPr/>
          <p:nvPr/>
        </p:nvSpPr>
        <p:spPr>
          <a:xfrm>
            <a:off x="4378885" y="2867255"/>
            <a:ext cx="2916886" cy="278914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輸出層</a:t>
            </a:r>
            <a:endParaRPr lang="en-US" altLang="zh-TW" sz="2000" dirty="0">
              <a:latin typeface="微軟正黑體" panose="020B0604030504040204" pitchFamily="34" charset="-120"/>
              <a:ea typeface="微軟正黑體" panose="020B0604030504040204" pitchFamily="34" charset="-120"/>
            </a:endParaRPr>
          </a:p>
          <a:p>
            <a:pPr algn="ctr"/>
            <a:r>
              <a:rPr lang="zh-TW" altLang="en-US" sz="2000" dirty="0">
                <a:latin typeface="微軟正黑體" panose="020B0604030504040204" pitchFamily="34" charset="-120"/>
                <a:ea typeface="微軟正黑體" panose="020B0604030504040204" pitchFamily="34" charset="-120"/>
              </a:rPr>
              <a:t>第</a:t>
            </a:r>
            <a:r>
              <a:rPr lang="en-US" altLang="zh-TW" sz="2000" dirty="0">
                <a:latin typeface="微軟正黑體" panose="020B0604030504040204" pitchFamily="34" charset="-120"/>
                <a:ea typeface="微軟正黑體" panose="020B0604030504040204" pitchFamily="34" charset="-120"/>
              </a:rPr>
              <a:t>3</a:t>
            </a:r>
            <a:r>
              <a:rPr lang="zh-TW" altLang="en-US" sz="2000" dirty="0">
                <a:latin typeface="微軟正黑體" panose="020B0604030504040204" pitchFamily="34" charset="-120"/>
                <a:ea typeface="微軟正黑體" panose="020B0604030504040204" pitchFamily="34" charset="-120"/>
              </a:rPr>
              <a:t>個神經元</a:t>
            </a:r>
          </a:p>
        </p:txBody>
      </p:sp>
    </p:spTree>
    <p:extLst>
      <p:ext uri="{BB962C8B-B14F-4D97-AF65-F5344CB8AC3E}">
        <p14:creationId xmlns:p14="http://schemas.microsoft.com/office/powerpoint/2010/main" val="13502329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DFF41957-CB66-48E8-B537-EBB53B678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軟正黑體" panose="020B0604030504040204" pitchFamily="34" charset="-120"/>
            </a:endParaRPr>
          </a:p>
        </p:txBody>
      </p:sp>
      <p:sp>
        <p:nvSpPr>
          <p:cNvPr id="2" name="標題 1">
            <a:extLst>
              <a:ext uri="{FF2B5EF4-FFF2-40B4-BE49-F238E27FC236}">
                <a16:creationId xmlns:a16="http://schemas.microsoft.com/office/drawing/2014/main" id="{57316E53-43BE-02FF-8137-856C5996A3FC}"/>
              </a:ext>
            </a:extLst>
          </p:cNvPr>
          <p:cNvSpPr>
            <a:spLocks noGrp="1"/>
          </p:cNvSpPr>
          <p:nvPr>
            <p:ph type="title"/>
          </p:nvPr>
        </p:nvSpPr>
        <p:spPr>
          <a:xfrm>
            <a:off x="841248" y="941832"/>
            <a:ext cx="10506456" cy="1901952"/>
          </a:xfrm>
        </p:spPr>
        <p:txBody>
          <a:bodyPr anchor="ctr">
            <a:normAutofit/>
          </a:bodyPr>
          <a:lstStyle/>
          <a:p>
            <a:r>
              <a:rPr lang="en-US" altLang="zh-TW" sz="5400" dirty="0">
                <a:latin typeface="微軟正黑體" panose="020B0604030504040204" pitchFamily="34" charset="-120"/>
                <a:ea typeface="微軟正黑體" panose="020B0604030504040204" pitchFamily="34" charset="-120"/>
              </a:rPr>
              <a:t>Visualization </a:t>
            </a:r>
            <a:r>
              <a:rPr lang="zh-TW" altLang="en-US" sz="5400" dirty="0">
                <a:latin typeface="微軟正黑體" panose="020B0604030504040204" pitchFamily="34" charset="-120"/>
                <a:ea typeface="微軟正黑體" panose="020B0604030504040204" pitchFamily="34" charset="-120"/>
              </a:rPr>
              <a:t>視覺化</a:t>
            </a:r>
          </a:p>
        </p:txBody>
      </p:sp>
      <p:sp>
        <p:nvSpPr>
          <p:cNvPr id="15" name="Rectangle 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06922"/>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6" name="Rectangle 1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146509"/>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3" name="內容版面配置區 2">
            <a:extLst>
              <a:ext uri="{FF2B5EF4-FFF2-40B4-BE49-F238E27FC236}">
                <a16:creationId xmlns:a16="http://schemas.microsoft.com/office/drawing/2014/main" id="{B3F64DA1-EBAF-B1F7-8174-F2F7EF7CFEE8}"/>
              </a:ext>
            </a:extLst>
          </p:cNvPr>
          <p:cNvSpPr>
            <a:spLocks noGrp="1"/>
          </p:cNvSpPr>
          <p:nvPr>
            <p:ph idx="1"/>
          </p:nvPr>
        </p:nvSpPr>
        <p:spPr>
          <a:xfrm>
            <a:off x="841247" y="3668690"/>
            <a:ext cx="11081811" cy="2776934"/>
          </a:xfrm>
        </p:spPr>
        <p:txBody>
          <a:bodyPr>
            <a:normAutofit/>
          </a:bodyPr>
          <a:lstStyle/>
          <a:p>
            <a:pPr marL="0" indent="0">
              <a:spcAft>
                <a:spcPts val="0"/>
              </a:spcAft>
              <a:buNone/>
            </a:pPr>
            <a:r>
              <a:rPr lang="en-US" altLang="zh-TW" sz="3000" dirty="0">
                <a:ea typeface="微軟正黑體" panose="020B0604030504040204" pitchFamily="34" charset="-120"/>
              </a:rPr>
              <a:t>Notes</a:t>
            </a:r>
            <a:r>
              <a:rPr lang="zh-TW" altLang="zh-TW" sz="3000" dirty="0">
                <a:ea typeface="微軟正黑體" panose="020B0604030504040204" pitchFamily="34" charset="-120"/>
              </a:rPr>
              <a:t>：</a:t>
            </a:r>
          </a:p>
          <a:p>
            <a:pPr>
              <a:spcAft>
                <a:spcPts val="0"/>
              </a:spcAft>
              <a:buFont typeface="Wingdings" panose="05000000000000000000" pitchFamily="2" charset="2"/>
              <a:buChar char="Ø"/>
            </a:pPr>
            <a:r>
              <a:rPr lang="zh-TW" altLang="en-US" sz="3000" dirty="0">
                <a:ea typeface="微軟正黑體" panose="020B0604030504040204" pitchFamily="34" charset="-120"/>
              </a:rPr>
              <a:t> </a:t>
            </a:r>
            <a:r>
              <a:rPr lang="en-US" altLang="zh-TW" sz="3000" dirty="0">
                <a:ea typeface="微軟正黑體" panose="020B0604030504040204" pitchFamily="34" charset="-120"/>
              </a:rPr>
              <a:t>MLP</a:t>
            </a:r>
            <a:r>
              <a:rPr lang="zh-TW" altLang="en-US" sz="3000" dirty="0">
                <a:ea typeface="微軟正黑體" panose="020B0604030504040204" pitchFamily="34" charset="-120"/>
              </a:rPr>
              <a:t>輸出資料的散佈圖</a:t>
            </a:r>
            <a:endParaRPr lang="en-US" altLang="zh-TW" sz="3000" dirty="0">
              <a:ea typeface="微軟正黑體" panose="020B0604030504040204" pitchFamily="34" charset="-120"/>
            </a:endParaRPr>
          </a:p>
          <a:p>
            <a:pPr>
              <a:spcAft>
                <a:spcPts val="0"/>
              </a:spcAft>
              <a:buFont typeface="Wingdings" panose="05000000000000000000" pitchFamily="2" charset="2"/>
              <a:buChar char="Ø"/>
            </a:pPr>
            <a:r>
              <a:rPr lang="zh-TW" altLang="en-US" sz="3000" dirty="0">
                <a:ea typeface="微軟正黑體" panose="020B0604030504040204" pitchFamily="34" charset="-120"/>
              </a:rPr>
              <a:t> 共</a:t>
            </a:r>
            <a:r>
              <a:rPr lang="en-US" altLang="zh-TW" sz="3000" dirty="0">
                <a:ea typeface="微軟正黑體" panose="020B0604030504040204" pitchFamily="34" charset="-120"/>
              </a:rPr>
              <a:t>150</a:t>
            </a:r>
            <a:r>
              <a:rPr lang="zh-TW" altLang="en-US" sz="3000" dirty="0">
                <a:ea typeface="微軟正黑體" panose="020B0604030504040204" pitchFamily="34" charset="-120"/>
              </a:rPr>
              <a:t>筆資料</a:t>
            </a:r>
          </a:p>
        </p:txBody>
      </p:sp>
      <p:sp>
        <p:nvSpPr>
          <p:cNvPr id="4" name="投影片編號版面配置區 3">
            <a:extLst>
              <a:ext uri="{FF2B5EF4-FFF2-40B4-BE49-F238E27FC236}">
                <a16:creationId xmlns:a16="http://schemas.microsoft.com/office/drawing/2014/main" id="{85392346-BCED-5E38-73FC-A7D666F6AD26}"/>
              </a:ext>
            </a:extLst>
          </p:cNvPr>
          <p:cNvSpPr>
            <a:spLocks noGrp="1"/>
          </p:cNvSpPr>
          <p:nvPr>
            <p:ph type="sldNum" sz="quarter" idx="12"/>
          </p:nvPr>
        </p:nvSpPr>
        <p:spPr/>
        <p:txBody>
          <a:bodyPr/>
          <a:lstStyle/>
          <a:p>
            <a:fld id="{B2DC25EE-239B-4C5F-AAD1-255A7D5F1EE2}" type="slidenum">
              <a:rPr lang="en-US" smtClean="0"/>
              <a:t>65</a:t>
            </a:fld>
            <a:endParaRPr lang="en-US" dirty="0"/>
          </a:p>
        </p:txBody>
      </p:sp>
      <p:sp>
        <p:nvSpPr>
          <p:cNvPr id="5" name="頁尾版面配置區 4">
            <a:extLst>
              <a:ext uri="{FF2B5EF4-FFF2-40B4-BE49-F238E27FC236}">
                <a16:creationId xmlns:a16="http://schemas.microsoft.com/office/drawing/2014/main" id="{5CB3E1B3-4CF8-76EB-D25E-902712B48B0C}"/>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pic>
        <p:nvPicPr>
          <p:cNvPr id="6" name="Picture 2" descr="414,054 Return Images, Stock Photos &amp; Vectors | Shutterstock">
            <a:hlinkClick r:id="rId2" action="ppaction://hlinksldjump"/>
            <a:extLst>
              <a:ext uri="{FF2B5EF4-FFF2-40B4-BE49-F238E27FC236}">
                <a16:creationId xmlns:a16="http://schemas.microsoft.com/office/drawing/2014/main" id="{18956EE0-4761-2646-94C4-4D852CE6B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65" t="18342" r="21990" b="25032"/>
          <a:stretch/>
        </p:blipFill>
        <p:spPr bwMode="auto">
          <a:xfrm>
            <a:off x="11347704" y="145669"/>
            <a:ext cx="499835"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22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4AD19148-5353-502C-501E-D2A221D446E2}"/>
              </a:ext>
            </a:extLst>
          </p:cNvPr>
          <p:cNvPicPr>
            <a:picLocks noChangeAspect="1"/>
          </p:cNvPicPr>
          <p:nvPr/>
        </p:nvPicPr>
        <p:blipFill rotWithShape="1">
          <a:blip r:embed="rId3"/>
          <a:srcRect l="780"/>
          <a:stretch/>
        </p:blipFill>
        <p:spPr>
          <a:xfrm>
            <a:off x="578733" y="2708597"/>
            <a:ext cx="6532949" cy="1728000"/>
          </a:xfrm>
          <a:prstGeom prst="rect">
            <a:avLst/>
          </a:prstGeom>
          <a:noFill/>
          <a:ln w="3175">
            <a:solidFill>
              <a:schemeClr val="tx1"/>
            </a:solidFill>
          </a:ln>
        </p:spPr>
      </p:pic>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sz="4000" dirty="0">
                <a:latin typeface="微軟正黑體" panose="020B0604030504040204" pitchFamily="34" charset="-120"/>
                <a:ea typeface="微軟正黑體" panose="020B0604030504040204" pitchFamily="34" charset="-120"/>
              </a:rPr>
              <a:t>Visualization </a:t>
            </a:r>
            <a:r>
              <a:rPr lang="zh-TW" altLang="en-US" sz="4000" dirty="0">
                <a:latin typeface="微軟正黑體" panose="020B0604030504040204" pitchFamily="34" charset="-120"/>
                <a:ea typeface="微軟正黑體" panose="020B0604030504040204" pitchFamily="34" charset="-120"/>
              </a:rPr>
              <a:t>視覺化</a:t>
            </a:r>
            <a:endParaRPr lang="zh-TW" altLang="en-US" dirty="0">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3" y="2043470"/>
            <a:ext cx="11144343" cy="665127"/>
          </a:xfrm>
        </p:spPr>
        <p:txBody>
          <a:bodyPr>
            <a:noAutofit/>
          </a:bodyPr>
          <a:lstStyle/>
          <a:p>
            <a:pPr>
              <a:lnSpc>
                <a:spcPct val="130000"/>
              </a:lnSpc>
            </a:pPr>
            <a:r>
              <a:rPr lang="zh-TW" altLang="en-US" sz="3000" dirty="0">
                <a:ea typeface="微軟正黑體" panose="020B0604030504040204" pitchFamily="34" charset="-120"/>
              </a:rPr>
              <a:t>原始</a:t>
            </a:r>
            <a:r>
              <a:rPr lang="en-US" altLang="zh-TW" sz="3000" dirty="0">
                <a:ea typeface="微軟正黑體" panose="020B0604030504040204" pitchFamily="34" charset="-120"/>
              </a:rPr>
              <a:t>150</a:t>
            </a:r>
            <a:r>
              <a:rPr lang="zh-TW" altLang="en-US" sz="3000" dirty="0">
                <a:ea typeface="微軟正黑體" panose="020B0604030504040204" pitchFamily="34" charset="-120"/>
              </a:rPr>
              <a:t>筆資料 → *</a:t>
            </a:r>
            <a:r>
              <a:rPr lang="en-US" altLang="zh-TW" sz="3000" dirty="0">
                <a:ea typeface="微軟正黑體" panose="020B0604030504040204" pitchFamily="34" charset="-120"/>
              </a:rPr>
              <a:t>Weight</a:t>
            </a:r>
            <a:r>
              <a:rPr lang="zh-TW" altLang="en-US" sz="3000" dirty="0">
                <a:ea typeface="微軟正黑體" panose="020B0604030504040204" pitchFamily="34" charset="-120"/>
              </a:rPr>
              <a:t>權重 → 隱藏層 </a:t>
            </a:r>
            <a:r>
              <a:rPr lang="en-US" altLang="zh-TW" sz="3000" dirty="0">
                <a:ea typeface="微軟正黑體" panose="020B0604030504040204" pitchFamily="34" charset="-120"/>
              </a:rPr>
              <a:t>Hidden Neuron</a:t>
            </a:r>
            <a:endParaRPr lang="zh-TW" altLang="en-US" sz="3000" dirty="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p:txBody>
          <a:bodyPr/>
          <a:lstStyle/>
          <a:p>
            <a:fld id="{B2DC25EE-239B-4C5F-AAD1-255A7D5F1EE2}" type="slidenum">
              <a:rPr lang="en-US" smtClean="0"/>
              <a:t>66</a:t>
            </a:fld>
            <a:endParaRPr lang="en-US" dirty="0"/>
          </a:p>
        </p:txBody>
      </p:sp>
      <p:sp>
        <p:nvSpPr>
          <p:cNvPr id="13" name="內容版面配置區 3">
            <a:extLst>
              <a:ext uri="{FF2B5EF4-FFF2-40B4-BE49-F238E27FC236}">
                <a16:creationId xmlns:a16="http://schemas.microsoft.com/office/drawing/2014/main" id="{205A1DC2-D190-CB7D-B258-5E5404EC33F3}"/>
              </a:ext>
            </a:extLst>
          </p:cNvPr>
          <p:cNvSpPr txBox="1">
            <a:spLocks/>
          </p:cNvSpPr>
          <p:nvPr/>
        </p:nvSpPr>
        <p:spPr>
          <a:xfrm>
            <a:off x="578733" y="4436597"/>
            <a:ext cx="7961762" cy="66512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TW" altLang="en-US" sz="3000" dirty="0">
                <a:ea typeface="微軟正黑體" panose="020B0604030504040204" pitchFamily="34" charset="-120"/>
              </a:rPr>
              <a:t>經過激活函數</a:t>
            </a:r>
            <a:r>
              <a:rPr lang="en-US" altLang="zh-TW" sz="3000" dirty="0">
                <a:ea typeface="微軟正黑體" panose="020B0604030504040204" pitchFamily="34" charset="-120"/>
              </a:rPr>
              <a:t>Sigmoid</a:t>
            </a:r>
            <a:r>
              <a:rPr lang="zh-TW" altLang="en-US" sz="3000" dirty="0">
                <a:ea typeface="微軟正黑體" panose="020B0604030504040204" pitchFamily="34" charset="-120"/>
              </a:rPr>
              <a:t>後，加上</a:t>
            </a:r>
            <a:r>
              <a:rPr lang="en-US" altLang="zh-TW" sz="3000" dirty="0">
                <a:ea typeface="微軟正黑體" panose="020B0604030504040204" pitchFamily="34" charset="-120"/>
              </a:rPr>
              <a:t>bias=1 </a:t>
            </a:r>
            <a:endParaRPr lang="zh-TW" altLang="en-US" sz="3000" dirty="0">
              <a:ea typeface="微軟正黑體" panose="020B0604030504040204" pitchFamily="34" charset="-120"/>
            </a:endParaRPr>
          </a:p>
        </p:txBody>
      </p:sp>
      <p:pic>
        <p:nvPicPr>
          <p:cNvPr id="17" name="圖片 16">
            <a:extLst>
              <a:ext uri="{FF2B5EF4-FFF2-40B4-BE49-F238E27FC236}">
                <a16:creationId xmlns:a16="http://schemas.microsoft.com/office/drawing/2014/main" id="{95EF8226-AAD2-61B0-11A1-513348C0798A}"/>
              </a:ext>
            </a:extLst>
          </p:cNvPr>
          <p:cNvPicPr>
            <a:picLocks noChangeAspect="1"/>
          </p:cNvPicPr>
          <p:nvPr/>
        </p:nvPicPr>
        <p:blipFill>
          <a:blip r:embed="rId4"/>
          <a:stretch>
            <a:fillRect/>
          </a:stretch>
        </p:blipFill>
        <p:spPr>
          <a:xfrm>
            <a:off x="578733" y="5097273"/>
            <a:ext cx="6695225" cy="1728000"/>
          </a:xfrm>
          <a:prstGeom prst="rect">
            <a:avLst/>
          </a:prstGeom>
          <a:noFill/>
          <a:ln w="3175">
            <a:solidFill>
              <a:schemeClr val="tx1"/>
            </a:solidFill>
          </a:ln>
        </p:spPr>
      </p:pic>
      <p:pic>
        <p:nvPicPr>
          <p:cNvPr id="21" name="圖片 20">
            <a:extLst>
              <a:ext uri="{FF2B5EF4-FFF2-40B4-BE49-F238E27FC236}">
                <a16:creationId xmlns:a16="http://schemas.microsoft.com/office/drawing/2014/main" id="{F9F3B602-341B-71B7-5B1C-C291289A355B}"/>
              </a:ext>
            </a:extLst>
          </p:cNvPr>
          <p:cNvPicPr>
            <a:picLocks noChangeAspect="1"/>
          </p:cNvPicPr>
          <p:nvPr/>
        </p:nvPicPr>
        <p:blipFill>
          <a:blip r:embed="rId5"/>
          <a:stretch>
            <a:fillRect/>
          </a:stretch>
        </p:blipFill>
        <p:spPr>
          <a:xfrm>
            <a:off x="7373838" y="6538912"/>
            <a:ext cx="1714739" cy="285790"/>
          </a:xfrm>
          <a:prstGeom prst="rect">
            <a:avLst/>
          </a:prstGeom>
        </p:spPr>
      </p:pic>
      <p:pic>
        <p:nvPicPr>
          <p:cNvPr id="6" name="圖片 5">
            <a:extLst>
              <a:ext uri="{FF2B5EF4-FFF2-40B4-BE49-F238E27FC236}">
                <a16:creationId xmlns:a16="http://schemas.microsoft.com/office/drawing/2014/main" id="{A2917C56-0B2F-379F-A664-DC7EA5847DAD}"/>
              </a:ext>
            </a:extLst>
          </p:cNvPr>
          <p:cNvPicPr>
            <a:picLocks noChangeAspect="1"/>
          </p:cNvPicPr>
          <p:nvPr/>
        </p:nvPicPr>
        <p:blipFill>
          <a:blip r:embed="rId6"/>
          <a:stretch>
            <a:fillRect/>
          </a:stretch>
        </p:blipFill>
        <p:spPr>
          <a:xfrm>
            <a:off x="7170297" y="4131797"/>
            <a:ext cx="1781175" cy="304800"/>
          </a:xfrm>
          <a:prstGeom prst="rect">
            <a:avLst/>
          </a:prstGeom>
        </p:spPr>
      </p:pic>
    </p:spTree>
    <p:extLst>
      <p:ext uri="{BB962C8B-B14F-4D97-AF65-F5344CB8AC3E}">
        <p14:creationId xmlns:p14="http://schemas.microsoft.com/office/powerpoint/2010/main" val="12553599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sz="4000" dirty="0">
                <a:latin typeface="微軟正黑體" panose="020B0604030504040204" pitchFamily="34" charset="-120"/>
                <a:ea typeface="微軟正黑體" panose="020B0604030504040204" pitchFamily="34" charset="-120"/>
              </a:rPr>
              <a:t>Visualization </a:t>
            </a:r>
            <a:r>
              <a:rPr lang="zh-TW" altLang="en-US" sz="4000" dirty="0">
                <a:latin typeface="微軟正黑體" panose="020B0604030504040204" pitchFamily="34" charset="-120"/>
                <a:ea typeface="微軟正黑體" panose="020B0604030504040204" pitchFamily="34" charset="-120"/>
              </a:rPr>
              <a:t>視覺化</a:t>
            </a:r>
            <a:endParaRPr lang="zh-TW" altLang="en-US" dirty="0">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3" y="2043470"/>
            <a:ext cx="11144343" cy="2289900"/>
          </a:xfrm>
        </p:spPr>
        <p:txBody>
          <a:bodyPr>
            <a:noAutofit/>
          </a:bodyPr>
          <a:lstStyle/>
          <a:p>
            <a:pPr>
              <a:lnSpc>
                <a:spcPct val="130000"/>
              </a:lnSpc>
            </a:pPr>
            <a:r>
              <a:rPr lang="zh-TW" altLang="en-US" sz="3000" dirty="0">
                <a:ea typeface="微軟正黑體" panose="020B0604030504040204" pitchFamily="34" charset="-120"/>
              </a:rPr>
              <a:t>隱藏層 </a:t>
            </a:r>
            <a:r>
              <a:rPr lang="en-US" altLang="zh-TW" sz="3000" dirty="0">
                <a:ea typeface="微軟正黑體" panose="020B0604030504040204" pitchFamily="34" charset="-120"/>
              </a:rPr>
              <a:t>Hidden Neuron</a:t>
            </a:r>
            <a:br>
              <a:rPr lang="en-US" altLang="zh-TW" sz="3000" dirty="0">
                <a:ea typeface="微軟正黑體" panose="020B0604030504040204" pitchFamily="34" charset="-120"/>
              </a:rPr>
            </a:br>
            <a:r>
              <a:rPr lang="zh-TW" altLang="en-US" sz="3000" dirty="0">
                <a:ea typeface="微軟正黑體" panose="020B0604030504040204" pitchFamily="34" charset="-120"/>
              </a:rPr>
              <a:t>*</a:t>
            </a:r>
            <a:r>
              <a:rPr lang="en-US" altLang="zh-TW" sz="3000" dirty="0">
                <a:ea typeface="微軟正黑體" panose="020B0604030504040204" pitchFamily="34" charset="-120"/>
              </a:rPr>
              <a:t>Weight</a:t>
            </a:r>
            <a:r>
              <a:rPr lang="zh-TW" altLang="en-US" sz="3000" dirty="0">
                <a:ea typeface="微軟正黑體" panose="020B0604030504040204" pitchFamily="34" charset="-120"/>
              </a:rPr>
              <a:t>權重 </a:t>
            </a:r>
            <a:br>
              <a:rPr lang="en-US" altLang="zh-TW" sz="3000" dirty="0">
                <a:ea typeface="微軟正黑體" panose="020B0604030504040204" pitchFamily="34" charset="-120"/>
              </a:rPr>
            </a:br>
            <a:r>
              <a:rPr lang="en-US" altLang="zh-TW" sz="3000" dirty="0">
                <a:ea typeface="微軟正黑體" panose="020B0604030504040204" pitchFamily="34" charset="-120"/>
              </a:rPr>
              <a:t>=</a:t>
            </a:r>
            <a:r>
              <a:rPr lang="zh-TW" altLang="en-US" sz="3000" dirty="0">
                <a:ea typeface="微軟正黑體" panose="020B0604030504040204" pitchFamily="34" charset="-120"/>
              </a:rPr>
              <a:t> </a:t>
            </a:r>
            <a:r>
              <a:rPr lang="en-US" altLang="zh-TW" sz="3000" dirty="0">
                <a:ea typeface="微軟正黑體" panose="020B0604030504040204" pitchFamily="34" charset="-120"/>
              </a:rPr>
              <a:t>Output Neuron</a:t>
            </a:r>
            <a:endParaRPr lang="zh-TW" altLang="en-US" sz="3000" dirty="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p:txBody>
          <a:bodyPr/>
          <a:lstStyle/>
          <a:p>
            <a:fld id="{B2DC25EE-239B-4C5F-AAD1-255A7D5F1EE2}" type="slidenum">
              <a:rPr lang="en-US" smtClean="0"/>
              <a:t>67</a:t>
            </a:fld>
            <a:endParaRPr lang="en-US" dirty="0"/>
          </a:p>
        </p:txBody>
      </p:sp>
      <p:sp>
        <p:nvSpPr>
          <p:cNvPr id="13" name="內容版面配置區 3">
            <a:extLst>
              <a:ext uri="{FF2B5EF4-FFF2-40B4-BE49-F238E27FC236}">
                <a16:creationId xmlns:a16="http://schemas.microsoft.com/office/drawing/2014/main" id="{205A1DC2-D190-CB7D-B258-5E5404EC33F3}"/>
              </a:ext>
            </a:extLst>
          </p:cNvPr>
          <p:cNvSpPr txBox="1">
            <a:spLocks/>
          </p:cNvSpPr>
          <p:nvPr/>
        </p:nvSpPr>
        <p:spPr>
          <a:xfrm>
            <a:off x="578733" y="4436597"/>
            <a:ext cx="7961762" cy="66512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TW" altLang="en-US" sz="3000" dirty="0">
                <a:ea typeface="微軟正黑體" panose="020B0604030504040204" pitchFamily="34" charset="-120"/>
              </a:rPr>
              <a:t>經過激活函數</a:t>
            </a:r>
            <a:r>
              <a:rPr lang="en-US" altLang="zh-TW" sz="3000" dirty="0">
                <a:ea typeface="微軟正黑體" panose="020B0604030504040204" pitchFamily="34" charset="-120"/>
              </a:rPr>
              <a:t>Sigmoid</a:t>
            </a:r>
            <a:r>
              <a:rPr lang="zh-TW" altLang="en-US" sz="3000" dirty="0">
                <a:ea typeface="微軟正黑體" panose="020B0604030504040204" pitchFamily="34" charset="-120"/>
              </a:rPr>
              <a:t>後</a:t>
            </a:r>
          </a:p>
        </p:txBody>
      </p:sp>
      <p:pic>
        <p:nvPicPr>
          <p:cNvPr id="8" name="圖片 7">
            <a:extLst>
              <a:ext uri="{FF2B5EF4-FFF2-40B4-BE49-F238E27FC236}">
                <a16:creationId xmlns:a16="http://schemas.microsoft.com/office/drawing/2014/main" id="{D9508959-1C95-91EF-C6F1-96CFAB0CFF43}"/>
              </a:ext>
            </a:extLst>
          </p:cNvPr>
          <p:cNvPicPr>
            <a:picLocks noChangeAspect="1"/>
          </p:cNvPicPr>
          <p:nvPr/>
        </p:nvPicPr>
        <p:blipFill>
          <a:blip r:embed="rId3"/>
          <a:stretch>
            <a:fillRect/>
          </a:stretch>
        </p:blipFill>
        <p:spPr>
          <a:xfrm>
            <a:off x="5281013" y="2109526"/>
            <a:ext cx="2690631" cy="2232000"/>
          </a:xfrm>
          <a:prstGeom prst="rect">
            <a:avLst/>
          </a:prstGeom>
          <a:noFill/>
          <a:ln w="3175">
            <a:solidFill>
              <a:schemeClr val="tx1"/>
            </a:solidFill>
          </a:ln>
        </p:spPr>
      </p:pic>
      <p:pic>
        <p:nvPicPr>
          <p:cNvPr id="10" name="圖片 9">
            <a:extLst>
              <a:ext uri="{FF2B5EF4-FFF2-40B4-BE49-F238E27FC236}">
                <a16:creationId xmlns:a16="http://schemas.microsoft.com/office/drawing/2014/main" id="{C8A0C0BD-D6F7-98F0-403D-7B2F0EB5301E}"/>
              </a:ext>
            </a:extLst>
          </p:cNvPr>
          <p:cNvPicPr>
            <a:picLocks noChangeAspect="1"/>
          </p:cNvPicPr>
          <p:nvPr/>
        </p:nvPicPr>
        <p:blipFill>
          <a:blip r:embed="rId4"/>
          <a:stretch>
            <a:fillRect/>
          </a:stretch>
        </p:blipFill>
        <p:spPr>
          <a:xfrm>
            <a:off x="7995090" y="4047546"/>
            <a:ext cx="1686160" cy="323895"/>
          </a:xfrm>
          <a:prstGeom prst="rect">
            <a:avLst/>
          </a:prstGeom>
        </p:spPr>
      </p:pic>
      <p:pic>
        <p:nvPicPr>
          <p:cNvPr id="14" name="圖片 13">
            <a:extLst>
              <a:ext uri="{FF2B5EF4-FFF2-40B4-BE49-F238E27FC236}">
                <a16:creationId xmlns:a16="http://schemas.microsoft.com/office/drawing/2014/main" id="{86821930-ECDA-72E3-81B3-73B81506479D}"/>
              </a:ext>
            </a:extLst>
          </p:cNvPr>
          <p:cNvPicPr>
            <a:picLocks noChangeAspect="1"/>
          </p:cNvPicPr>
          <p:nvPr/>
        </p:nvPicPr>
        <p:blipFill>
          <a:blip r:embed="rId5"/>
          <a:stretch>
            <a:fillRect/>
          </a:stretch>
        </p:blipFill>
        <p:spPr>
          <a:xfrm>
            <a:off x="5281013" y="4495761"/>
            <a:ext cx="2813250" cy="2232000"/>
          </a:xfrm>
          <a:prstGeom prst="rect">
            <a:avLst/>
          </a:prstGeom>
          <a:noFill/>
          <a:ln w="3175">
            <a:solidFill>
              <a:schemeClr val="tx1"/>
            </a:solidFill>
          </a:ln>
        </p:spPr>
      </p:pic>
      <p:pic>
        <p:nvPicPr>
          <p:cNvPr id="15" name="圖片 14">
            <a:extLst>
              <a:ext uri="{FF2B5EF4-FFF2-40B4-BE49-F238E27FC236}">
                <a16:creationId xmlns:a16="http://schemas.microsoft.com/office/drawing/2014/main" id="{EF199EEC-1239-A591-FC75-01FB80C6DE7F}"/>
              </a:ext>
            </a:extLst>
          </p:cNvPr>
          <p:cNvPicPr>
            <a:picLocks noChangeAspect="1"/>
          </p:cNvPicPr>
          <p:nvPr/>
        </p:nvPicPr>
        <p:blipFill>
          <a:blip r:embed="rId4"/>
          <a:stretch>
            <a:fillRect/>
          </a:stretch>
        </p:blipFill>
        <p:spPr>
          <a:xfrm>
            <a:off x="8156283" y="6394421"/>
            <a:ext cx="1686160" cy="323895"/>
          </a:xfrm>
          <a:prstGeom prst="rect">
            <a:avLst/>
          </a:prstGeom>
        </p:spPr>
      </p:pic>
    </p:spTree>
    <p:extLst>
      <p:ext uri="{BB962C8B-B14F-4D97-AF65-F5344CB8AC3E}">
        <p14:creationId xmlns:p14="http://schemas.microsoft.com/office/powerpoint/2010/main" val="22416383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軟正黑體" panose="020B0604030504040204" pitchFamily="34" charset="-120"/>
            </a:endParaRPr>
          </a:p>
        </p:txBody>
      </p:sp>
      <p:sp useBgFill="1">
        <p:nvSpPr>
          <p:cNvPr id="48"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useBgFill="1">
        <p:nvSpPr>
          <p:cNvPr id="49"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altLang="zh-TW" dirty="0">
                <a:ea typeface="微軟正黑體" panose="020B0604030504040204" pitchFamily="34" charset="-120"/>
              </a:rPr>
              <a:t>Visualization </a:t>
            </a:r>
            <a:br>
              <a:rPr lang="en-US" altLang="zh-TW" dirty="0">
                <a:ea typeface="微軟正黑體" panose="020B0604030504040204" pitchFamily="34" charset="-120"/>
              </a:rPr>
            </a:br>
            <a:r>
              <a:rPr lang="zh-TW" altLang="en-US" dirty="0">
                <a:ea typeface="微軟正黑體" panose="020B0604030504040204" pitchFamily="34" charset="-120"/>
              </a:rPr>
              <a:t>視覺化</a:t>
            </a:r>
          </a:p>
        </p:txBody>
      </p:sp>
      <p:sp>
        <p:nvSpPr>
          <p:cNvPr id="5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51"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9" name="內容版面配置區 3">
            <a:extLst>
              <a:ext uri="{FF2B5EF4-FFF2-40B4-BE49-F238E27FC236}">
                <a16:creationId xmlns:a16="http://schemas.microsoft.com/office/drawing/2014/main" id="{FC20AACE-08B9-E73D-8890-A0E548331295}"/>
              </a:ext>
            </a:extLst>
          </p:cNvPr>
          <p:cNvSpPr txBox="1">
            <a:spLocks/>
          </p:cNvSpPr>
          <p:nvPr/>
        </p:nvSpPr>
        <p:spPr>
          <a:xfrm>
            <a:off x="371094" y="2718054"/>
            <a:ext cx="3438906" cy="3207258"/>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zh-TW" altLang="en-US" sz="2000" dirty="0">
                <a:ea typeface="微軟正黑體" panose="020B0604030504040204" pitchFamily="34" charset="-120"/>
              </a:rPr>
              <a:t>尚未激活函數</a:t>
            </a:r>
            <a:r>
              <a:rPr lang="en-US" altLang="zh-TW" sz="2000" dirty="0">
                <a:ea typeface="微軟正黑體" panose="020B0604030504040204" pitchFamily="34" charset="-120"/>
              </a:rPr>
              <a:t>Sigmoid</a:t>
            </a:r>
            <a:r>
              <a:rPr lang="zh-TW" altLang="en-US" sz="2000" dirty="0">
                <a:ea typeface="微軟正黑體" panose="020B0604030504040204" pitchFamily="34" charset="-120"/>
              </a:rPr>
              <a:t>前</a:t>
            </a:r>
          </a:p>
        </p:txBody>
      </p:sp>
      <p:pic>
        <p:nvPicPr>
          <p:cNvPr id="7" name="內容版面配置區 6" descr="一張含有 圖表, 行, 繪圖, 文字 的圖片&#10;&#10;自動產生的描述">
            <a:extLst>
              <a:ext uri="{FF2B5EF4-FFF2-40B4-BE49-F238E27FC236}">
                <a16:creationId xmlns:a16="http://schemas.microsoft.com/office/drawing/2014/main" id="{C0A5D6D3-5FA0-9CFD-7AB9-C7F5D1BDF4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05046" y="411480"/>
            <a:ext cx="6120000" cy="6120000"/>
          </a:xfrm>
          <a:prstGeom prst="rect">
            <a:avLst/>
          </a:prstGeom>
        </p:spPr>
      </p:pic>
      <p:sp>
        <p:nvSpPr>
          <p:cNvPr id="4" name="投影片編號版面配置區 3">
            <a:extLst>
              <a:ext uri="{FF2B5EF4-FFF2-40B4-BE49-F238E27FC236}">
                <a16:creationId xmlns:a16="http://schemas.microsoft.com/office/drawing/2014/main" id="{7D214CCE-901A-A488-A7F0-8D467344F776}"/>
              </a:ext>
            </a:extLst>
          </p:cNvPr>
          <p:cNvSpPr>
            <a:spLocks noGrp="1"/>
          </p:cNvSpPr>
          <p:nvPr>
            <p:ph type="sldNum" sz="quarter" idx="12"/>
          </p:nvPr>
        </p:nvSpPr>
        <p:spPr/>
        <p:txBody>
          <a:bodyPr/>
          <a:lstStyle/>
          <a:p>
            <a:fld id="{B2DC25EE-239B-4C5F-AAD1-255A7D5F1EE2}" type="slidenum">
              <a:rPr lang="en-US" smtClean="0"/>
              <a:t>68</a:t>
            </a:fld>
            <a:endParaRPr lang="en-US" dirty="0"/>
          </a:p>
        </p:txBody>
      </p:sp>
    </p:spTree>
    <p:extLst>
      <p:ext uri="{BB962C8B-B14F-4D97-AF65-F5344CB8AC3E}">
        <p14:creationId xmlns:p14="http://schemas.microsoft.com/office/powerpoint/2010/main" val="2567805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sz="4000" dirty="0">
                <a:latin typeface="微軟正黑體" panose="020B0604030504040204" pitchFamily="34" charset="-120"/>
                <a:ea typeface="微軟正黑體" panose="020B0604030504040204" pitchFamily="34" charset="-120"/>
              </a:rPr>
              <a:t>Visualization </a:t>
            </a:r>
            <a:r>
              <a:rPr lang="zh-TW" altLang="en-US" sz="4000" dirty="0">
                <a:latin typeface="微軟正黑體" panose="020B0604030504040204" pitchFamily="34" charset="-120"/>
                <a:ea typeface="微軟正黑體" panose="020B0604030504040204" pitchFamily="34" charset="-120"/>
              </a:rPr>
              <a:t>視覺化</a:t>
            </a:r>
            <a:endParaRPr lang="zh-TW" altLang="en-US" dirty="0">
              <a:latin typeface="微軟正黑體" panose="020B0604030504040204" pitchFamily="34" charset="-120"/>
              <a:ea typeface="微軟正黑體" panose="020B0604030504040204" pitchFamily="34" charset="-120"/>
            </a:endParaRPr>
          </a:p>
        </p:txBody>
      </p:sp>
      <p:sp>
        <p:nvSpPr>
          <p:cNvPr id="13" name="內容版面配置區 3">
            <a:extLst>
              <a:ext uri="{FF2B5EF4-FFF2-40B4-BE49-F238E27FC236}">
                <a16:creationId xmlns:a16="http://schemas.microsoft.com/office/drawing/2014/main" id="{205A1DC2-D190-CB7D-B258-5E5404EC33F3}"/>
              </a:ext>
            </a:extLst>
          </p:cNvPr>
          <p:cNvSpPr txBox="1">
            <a:spLocks/>
          </p:cNvSpPr>
          <p:nvPr/>
        </p:nvSpPr>
        <p:spPr>
          <a:xfrm>
            <a:off x="578734" y="2102391"/>
            <a:ext cx="4530969" cy="66512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TW" altLang="en-US" sz="3000" dirty="0">
                <a:ea typeface="微軟正黑體" panose="020B0604030504040204" pitchFamily="34" charset="-120"/>
              </a:rPr>
              <a:t>尚未激活函數</a:t>
            </a:r>
            <a:r>
              <a:rPr lang="en-US" altLang="zh-TW" sz="3000" dirty="0">
                <a:ea typeface="微軟正黑體" panose="020B0604030504040204" pitchFamily="34" charset="-120"/>
              </a:rPr>
              <a:t>Sigmoid</a:t>
            </a:r>
            <a:r>
              <a:rPr lang="zh-TW" altLang="en-US" sz="3000" dirty="0">
                <a:ea typeface="微軟正黑體" panose="020B0604030504040204" pitchFamily="34" charset="-120"/>
              </a:rPr>
              <a:t>前</a:t>
            </a:r>
          </a:p>
        </p:txBody>
      </p:sp>
      <p:pic>
        <p:nvPicPr>
          <p:cNvPr id="6" name="內容版面配置區 5" descr="一張含有 圖表, 行, 繪圖, 文字 的圖片&#10;&#10;自動產生的描述">
            <a:extLst>
              <a:ext uri="{FF2B5EF4-FFF2-40B4-BE49-F238E27FC236}">
                <a16:creationId xmlns:a16="http://schemas.microsoft.com/office/drawing/2014/main" id="{ACD45F1F-AF24-0D6B-7EA5-5FCE6CE034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8734" y="2711220"/>
            <a:ext cx="4071987" cy="4068000"/>
          </a:xfrm>
        </p:spPr>
      </p:pic>
      <p:pic>
        <p:nvPicPr>
          <p:cNvPr id="8" name="圖片 7">
            <a:extLst>
              <a:ext uri="{FF2B5EF4-FFF2-40B4-BE49-F238E27FC236}">
                <a16:creationId xmlns:a16="http://schemas.microsoft.com/office/drawing/2014/main" id="{23C7E995-7986-A131-E574-4AEC697A7D5A}"/>
              </a:ext>
            </a:extLst>
          </p:cNvPr>
          <p:cNvPicPr>
            <a:picLocks noChangeAspect="1"/>
          </p:cNvPicPr>
          <p:nvPr/>
        </p:nvPicPr>
        <p:blipFill>
          <a:blip r:embed="rId4"/>
          <a:stretch>
            <a:fillRect/>
          </a:stretch>
        </p:blipFill>
        <p:spPr>
          <a:xfrm>
            <a:off x="5232162" y="2437361"/>
            <a:ext cx="6840000" cy="1240220"/>
          </a:xfrm>
          <a:prstGeom prst="rect">
            <a:avLst/>
          </a:prstGeom>
          <a:noFill/>
          <a:ln w="3175">
            <a:solidFill>
              <a:schemeClr val="tx1"/>
            </a:solidFill>
          </a:ln>
        </p:spPr>
      </p:pic>
      <p:pic>
        <p:nvPicPr>
          <p:cNvPr id="10" name="圖片 9">
            <a:extLst>
              <a:ext uri="{FF2B5EF4-FFF2-40B4-BE49-F238E27FC236}">
                <a16:creationId xmlns:a16="http://schemas.microsoft.com/office/drawing/2014/main" id="{5A1C804C-24FD-45F2-D4D7-0DB794EE2FCE}"/>
              </a:ext>
            </a:extLst>
          </p:cNvPr>
          <p:cNvPicPr>
            <a:picLocks noChangeAspect="1"/>
          </p:cNvPicPr>
          <p:nvPr/>
        </p:nvPicPr>
        <p:blipFill>
          <a:blip r:embed="rId5"/>
          <a:stretch>
            <a:fillRect/>
          </a:stretch>
        </p:blipFill>
        <p:spPr>
          <a:xfrm>
            <a:off x="5232162" y="4064623"/>
            <a:ext cx="6840000" cy="1211250"/>
          </a:xfrm>
          <a:prstGeom prst="rect">
            <a:avLst/>
          </a:prstGeom>
          <a:noFill/>
          <a:ln w="3175">
            <a:solidFill>
              <a:schemeClr val="tx1"/>
            </a:solidFill>
          </a:ln>
        </p:spPr>
      </p:pic>
      <p:pic>
        <p:nvPicPr>
          <p:cNvPr id="12" name="圖片 11">
            <a:extLst>
              <a:ext uri="{FF2B5EF4-FFF2-40B4-BE49-F238E27FC236}">
                <a16:creationId xmlns:a16="http://schemas.microsoft.com/office/drawing/2014/main" id="{7D2B2D4B-6E8A-1841-84D2-A5019911EA9C}"/>
              </a:ext>
            </a:extLst>
          </p:cNvPr>
          <p:cNvPicPr>
            <a:picLocks noChangeAspect="1"/>
          </p:cNvPicPr>
          <p:nvPr/>
        </p:nvPicPr>
        <p:blipFill>
          <a:blip r:embed="rId6"/>
          <a:stretch>
            <a:fillRect/>
          </a:stretch>
        </p:blipFill>
        <p:spPr>
          <a:xfrm>
            <a:off x="5232162" y="5559500"/>
            <a:ext cx="6840000" cy="1219720"/>
          </a:xfrm>
          <a:prstGeom prst="rect">
            <a:avLst/>
          </a:prstGeom>
          <a:noFill/>
          <a:ln w="3175">
            <a:solidFill>
              <a:schemeClr val="tx1"/>
            </a:solidFill>
          </a:ln>
        </p:spPr>
      </p:pic>
      <p:sp>
        <p:nvSpPr>
          <p:cNvPr id="14" name="文字方塊 13">
            <a:extLst>
              <a:ext uri="{FF2B5EF4-FFF2-40B4-BE49-F238E27FC236}">
                <a16:creationId xmlns:a16="http://schemas.microsoft.com/office/drawing/2014/main" id="{E22FAE00-027F-E76D-DEDF-D8FD62C82237}"/>
              </a:ext>
            </a:extLst>
          </p:cNvPr>
          <p:cNvSpPr txBox="1"/>
          <p:nvPr/>
        </p:nvSpPr>
        <p:spPr>
          <a:xfrm>
            <a:off x="10280464" y="2045437"/>
            <a:ext cx="1791698" cy="400110"/>
          </a:xfrm>
          <a:prstGeom prst="rect">
            <a:avLst/>
          </a:prstGeom>
          <a:noFill/>
        </p:spPr>
        <p:txBody>
          <a:bodyPr wrap="square">
            <a:spAutoFit/>
          </a:bodyPr>
          <a:lstStyle/>
          <a:p>
            <a:pPr algn="r"/>
            <a:r>
              <a:rPr lang="en-US" altLang="zh-TW" sz="2000" dirty="0">
                <a:latin typeface="微軟正黑體" panose="020B0604030504040204" pitchFamily="34" charset="-120"/>
                <a:ea typeface="微軟正黑體" panose="020B0604030504040204" pitchFamily="34" charset="-120"/>
              </a:rPr>
              <a:t>Setosa</a:t>
            </a:r>
          </a:p>
        </p:txBody>
      </p:sp>
      <p:sp>
        <p:nvSpPr>
          <p:cNvPr id="15" name="文字方塊 14">
            <a:extLst>
              <a:ext uri="{FF2B5EF4-FFF2-40B4-BE49-F238E27FC236}">
                <a16:creationId xmlns:a16="http://schemas.microsoft.com/office/drawing/2014/main" id="{2E34254A-78B8-1FED-7451-4860976D05C1}"/>
              </a:ext>
            </a:extLst>
          </p:cNvPr>
          <p:cNvSpPr txBox="1"/>
          <p:nvPr/>
        </p:nvSpPr>
        <p:spPr>
          <a:xfrm>
            <a:off x="10264438" y="3690549"/>
            <a:ext cx="1791698" cy="400110"/>
          </a:xfrm>
          <a:prstGeom prst="rect">
            <a:avLst/>
          </a:prstGeom>
          <a:noFill/>
        </p:spPr>
        <p:txBody>
          <a:bodyPr wrap="square">
            <a:spAutoFit/>
          </a:bodyPr>
          <a:lstStyle/>
          <a:p>
            <a:pPr algn="r"/>
            <a:r>
              <a:rPr lang="en-US" altLang="zh-TW" sz="2000" dirty="0">
                <a:latin typeface="微軟正黑體" panose="020B0604030504040204" pitchFamily="34" charset="-120"/>
                <a:ea typeface="微軟正黑體" panose="020B0604030504040204" pitchFamily="34" charset="-120"/>
              </a:rPr>
              <a:t>Versicolor</a:t>
            </a:r>
          </a:p>
        </p:txBody>
      </p:sp>
      <p:sp>
        <p:nvSpPr>
          <p:cNvPr id="16" name="文字方塊 15">
            <a:extLst>
              <a:ext uri="{FF2B5EF4-FFF2-40B4-BE49-F238E27FC236}">
                <a16:creationId xmlns:a16="http://schemas.microsoft.com/office/drawing/2014/main" id="{76D9D076-DE57-C924-1D96-9259F0A0AD46}"/>
              </a:ext>
            </a:extLst>
          </p:cNvPr>
          <p:cNvSpPr txBox="1"/>
          <p:nvPr/>
        </p:nvSpPr>
        <p:spPr>
          <a:xfrm>
            <a:off x="10264438" y="5223801"/>
            <a:ext cx="1791698" cy="400110"/>
          </a:xfrm>
          <a:prstGeom prst="rect">
            <a:avLst/>
          </a:prstGeom>
          <a:noFill/>
        </p:spPr>
        <p:txBody>
          <a:bodyPr wrap="square">
            <a:spAutoFit/>
          </a:bodyPr>
          <a:lstStyle/>
          <a:p>
            <a:pPr algn="r"/>
            <a:r>
              <a:rPr lang="en-US" altLang="zh-TW" sz="2000" dirty="0">
                <a:latin typeface="微軟正黑體" panose="020B0604030504040204" pitchFamily="34" charset="-120"/>
                <a:ea typeface="微軟正黑體" panose="020B0604030504040204" pitchFamily="34" charset="-120"/>
              </a:rPr>
              <a:t>Virginica</a:t>
            </a:r>
          </a:p>
        </p:txBody>
      </p:sp>
    </p:spTree>
    <p:extLst>
      <p:ext uri="{BB962C8B-B14F-4D97-AF65-F5344CB8AC3E}">
        <p14:creationId xmlns:p14="http://schemas.microsoft.com/office/powerpoint/2010/main" val="3571669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pPr marL="742950" indent="-742950">
              <a:buFont typeface="+mj-lt"/>
              <a:buAutoNum type="arabicPeriod"/>
            </a:pPr>
            <a:r>
              <a:rPr lang="zh-TW" altLang="en-US" dirty="0">
                <a:ea typeface="微軟正黑體" panose="020B0604030504040204" pitchFamily="34" charset="-120"/>
              </a:rPr>
              <a:t>請問是否為瑕疵</a:t>
            </a:r>
            <a:endParaRPr lang="zh-TW" altLang="en-US" dirty="0">
              <a:latin typeface="微軟正黑體" panose="020B0604030504040204" pitchFamily="34" charset="-120"/>
              <a:ea typeface="微軟正黑體" panose="020B0604030504040204" pitchFamily="34" charset="-120"/>
            </a:endParaRPr>
          </a:p>
        </p:txBody>
      </p:sp>
      <p:pic>
        <p:nvPicPr>
          <p:cNvPr id="13" name="內容版面配置區 12">
            <a:extLst>
              <a:ext uri="{FF2B5EF4-FFF2-40B4-BE49-F238E27FC236}">
                <a16:creationId xmlns:a16="http://schemas.microsoft.com/office/drawing/2014/main" id="{CBAE1533-3DF9-424F-A9B1-153EBA13CE57}"/>
              </a:ext>
            </a:extLst>
          </p:cNvPr>
          <p:cNvPicPr>
            <a:picLocks noGrp="1" noChangeAspect="1"/>
          </p:cNvPicPr>
          <p:nvPr>
            <p:ph idx="1"/>
          </p:nvPr>
        </p:nvPicPr>
        <p:blipFill>
          <a:blip r:embed="rId3"/>
          <a:stretch>
            <a:fillRect/>
          </a:stretch>
        </p:blipFill>
        <p:spPr>
          <a:xfrm>
            <a:off x="639184" y="2966743"/>
            <a:ext cx="3461892" cy="3600000"/>
          </a:xfrm>
          <a:prstGeom prst="rect">
            <a:avLst/>
          </a:prstGeom>
          <a:ln w="3175">
            <a:solidFill>
              <a:schemeClr val="tx1"/>
            </a:solidFill>
          </a:ln>
        </p:spPr>
      </p:pic>
      <p:sp>
        <p:nvSpPr>
          <p:cNvPr id="19" name="文字方塊 18">
            <a:extLst>
              <a:ext uri="{FF2B5EF4-FFF2-40B4-BE49-F238E27FC236}">
                <a16:creationId xmlns:a16="http://schemas.microsoft.com/office/drawing/2014/main" id="{2433F345-0E1E-E629-60F5-14A3D61AAA64}"/>
              </a:ext>
            </a:extLst>
          </p:cNvPr>
          <p:cNvSpPr txBox="1"/>
          <p:nvPr/>
        </p:nvSpPr>
        <p:spPr>
          <a:xfrm>
            <a:off x="639184" y="2251713"/>
            <a:ext cx="346189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電路板照片 </a:t>
            </a:r>
          </a:p>
        </p:txBody>
      </p:sp>
      <p:pic>
        <p:nvPicPr>
          <p:cNvPr id="21" name="圖片 20">
            <a:extLst>
              <a:ext uri="{FF2B5EF4-FFF2-40B4-BE49-F238E27FC236}">
                <a16:creationId xmlns:a16="http://schemas.microsoft.com/office/drawing/2014/main" id="{D509E017-0C4D-6A0F-922F-4F8945F9B184}"/>
              </a:ext>
            </a:extLst>
          </p:cNvPr>
          <p:cNvPicPr>
            <a:picLocks noChangeAspect="1"/>
          </p:cNvPicPr>
          <p:nvPr/>
        </p:nvPicPr>
        <p:blipFill>
          <a:blip r:embed="rId4"/>
          <a:stretch>
            <a:fillRect/>
          </a:stretch>
        </p:blipFill>
        <p:spPr>
          <a:xfrm>
            <a:off x="8304030" y="2966743"/>
            <a:ext cx="3392670" cy="3600000"/>
          </a:xfrm>
          <a:prstGeom prst="rect">
            <a:avLst/>
          </a:prstGeom>
          <a:ln w="3175">
            <a:solidFill>
              <a:schemeClr val="tx1"/>
            </a:solidFill>
          </a:ln>
        </p:spPr>
      </p:pic>
      <p:sp>
        <p:nvSpPr>
          <p:cNvPr id="22" name="文字方塊 21">
            <a:extLst>
              <a:ext uri="{FF2B5EF4-FFF2-40B4-BE49-F238E27FC236}">
                <a16:creationId xmlns:a16="http://schemas.microsoft.com/office/drawing/2014/main" id="{C1D73EB1-1E48-B488-61A7-174186A02B74}"/>
              </a:ext>
            </a:extLst>
          </p:cNvPr>
          <p:cNvSpPr txBox="1"/>
          <p:nvPr/>
        </p:nvSpPr>
        <p:spPr>
          <a:xfrm>
            <a:off x="8458200" y="2302291"/>
            <a:ext cx="3238500" cy="523220"/>
          </a:xfrm>
          <a:prstGeom prst="rect">
            <a:avLst/>
          </a:prstGeom>
          <a:noFill/>
        </p:spPr>
        <p:txBody>
          <a:bodyPr wrap="square">
            <a:spAutoFit/>
          </a:bodyPr>
          <a:lstStyle/>
          <a:p>
            <a:pPr algn="r"/>
            <a:r>
              <a:rPr lang="zh-TW" altLang="en-US" sz="2800" dirty="0">
                <a:latin typeface="微軟正黑體" panose="020B0604030504040204" pitchFamily="34" charset="-120"/>
                <a:ea typeface="微軟正黑體" panose="020B0604030504040204" pitchFamily="34" charset="-120"/>
              </a:rPr>
              <a:t>電路板設計稿</a:t>
            </a:r>
          </a:p>
        </p:txBody>
      </p:sp>
      <p:sp>
        <p:nvSpPr>
          <p:cNvPr id="23" name="文字方塊 22">
            <a:extLst>
              <a:ext uri="{FF2B5EF4-FFF2-40B4-BE49-F238E27FC236}">
                <a16:creationId xmlns:a16="http://schemas.microsoft.com/office/drawing/2014/main" id="{1B9FCA4F-29EE-3240-D4DC-7D50AF739B2D}"/>
              </a:ext>
            </a:extLst>
          </p:cNvPr>
          <p:cNvSpPr txBox="1"/>
          <p:nvPr/>
        </p:nvSpPr>
        <p:spPr>
          <a:xfrm>
            <a:off x="4365054" y="4412800"/>
            <a:ext cx="3461892" cy="707886"/>
          </a:xfrm>
          <a:prstGeom prst="rect">
            <a:avLst/>
          </a:prstGeom>
          <a:noFill/>
        </p:spPr>
        <p:txBody>
          <a:bodyPr wrap="square">
            <a:spAutoFit/>
          </a:bodyPr>
          <a:lstStyle/>
          <a:p>
            <a:pPr algn="ctr"/>
            <a:r>
              <a:rPr lang="en-US" altLang="zh-TW" sz="4000" dirty="0">
                <a:latin typeface="微軟正黑體" panose="020B0604030504040204" pitchFamily="34" charset="-120"/>
                <a:ea typeface="微軟正黑體" panose="020B0604030504040204" pitchFamily="34" charset="-120"/>
              </a:rPr>
              <a:t>OK</a:t>
            </a:r>
            <a:r>
              <a:rPr lang="zh-TW" altLang="en-US" sz="4000" dirty="0">
                <a:latin typeface="微軟正黑體" panose="020B0604030504040204" pitchFamily="34" charset="-120"/>
                <a:ea typeface="微軟正黑體" panose="020B0604030504040204" pitchFamily="34" charset="-120"/>
              </a:rPr>
              <a:t>正常</a:t>
            </a:r>
          </a:p>
        </p:txBody>
      </p:sp>
      <p:sp>
        <p:nvSpPr>
          <p:cNvPr id="3" name="內容版面配置區 3">
            <a:extLst>
              <a:ext uri="{FF2B5EF4-FFF2-40B4-BE49-F238E27FC236}">
                <a16:creationId xmlns:a16="http://schemas.microsoft.com/office/drawing/2014/main" id="{8C6B7D6E-8387-E573-D0BF-93FC5CD8FD40}"/>
              </a:ext>
            </a:extLst>
          </p:cNvPr>
          <p:cNvSpPr txBox="1">
            <a:spLocks/>
          </p:cNvSpPr>
          <p:nvPr/>
        </p:nvSpPr>
        <p:spPr>
          <a:xfrm>
            <a:off x="9677401" y="1391411"/>
            <a:ext cx="2020614" cy="61430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zh-TW" altLang="en-US" sz="2000" dirty="0">
                <a:ea typeface="微軟正黑體" panose="020B0604030504040204" pitchFamily="34" charset="-120"/>
              </a:rPr>
              <a:t>圖像預處理前</a:t>
            </a:r>
          </a:p>
        </p:txBody>
      </p:sp>
    </p:spTree>
    <p:extLst>
      <p:ext uri="{BB962C8B-B14F-4D97-AF65-F5344CB8AC3E}">
        <p14:creationId xmlns:p14="http://schemas.microsoft.com/office/powerpoint/2010/main" val="31318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軟正黑體" panose="020B0604030504040204" pitchFamily="34" charset="-120"/>
            </a:endParaRPr>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altLang="zh-TW" dirty="0">
                <a:ea typeface="微軟正黑體" panose="020B0604030504040204" pitchFamily="34" charset="-120"/>
              </a:rPr>
              <a:t>Visualization </a:t>
            </a:r>
            <a:br>
              <a:rPr lang="en-US" altLang="zh-TW" dirty="0">
                <a:ea typeface="微軟正黑體" panose="020B0604030504040204" pitchFamily="34" charset="-120"/>
              </a:rPr>
            </a:br>
            <a:r>
              <a:rPr lang="zh-TW" altLang="en-US" dirty="0">
                <a:ea typeface="微軟正黑體" panose="020B0604030504040204" pitchFamily="34" charset="-120"/>
              </a:rPr>
              <a:t>視覺化</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7" name="內容版面配置區 3">
            <a:extLst>
              <a:ext uri="{FF2B5EF4-FFF2-40B4-BE49-F238E27FC236}">
                <a16:creationId xmlns:a16="http://schemas.microsoft.com/office/drawing/2014/main" id="{A4148D6A-9F76-5BE0-E48D-AE47CA62B20D}"/>
              </a:ext>
            </a:extLst>
          </p:cNvPr>
          <p:cNvSpPr txBox="1">
            <a:spLocks/>
          </p:cNvSpPr>
          <p:nvPr/>
        </p:nvSpPr>
        <p:spPr>
          <a:xfrm>
            <a:off x="371094" y="2718054"/>
            <a:ext cx="3438906" cy="3207258"/>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zh-TW" altLang="en-US" sz="2000" dirty="0">
                <a:ea typeface="微軟正黑體" panose="020B0604030504040204" pitchFamily="34" charset="-120"/>
              </a:rPr>
              <a:t>經過激活函數</a:t>
            </a:r>
            <a:r>
              <a:rPr lang="en-US" altLang="zh-TW" sz="2000" dirty="0">
                <a:ea typeface="微軟正黑體" panose="020B0604030504040204" pitchFamily="34" charset="-120"/>
              </a:rPr>
              <a:t>Sigmoid</a:t>
            </a:r>
            <a:r>
              <a:rPr lang="zh-TW" altLang="en-US" sz="2000" dirty="0">
                <a:ea typeface="微軟正黑體" panose="020B0604030504040204" pitchFamily="34" charset="-120"/>
              </a:rPr>
              <a:t>後</a:t>
            </a:r>
          </a:p>
        </p:txBody>
      </p:sp>
      <p:pic>
        <p:nvPicPr>
          <p:cNvPr id="6" name="內容版面配置區 5" descr="一張含有 圖表, 行 的圖片&#10;&#10;自動產生的描述">
            <a:extLst>
              <a:ext uri="{FF2B5EF4-FFF2-40B4-BE49-F238E27FC236}">
                <a16:creationId xmlns:a16="http://schemas.microsoft.com/office/drawing/2014/main" id="{AEE06A92-EA6D-CCB4-27C5-6DDC467214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1259" y="418912"/>
            <a:ext cx="6120000" cy="6120000"/>
          </a:xfrm>
          <a:prstGeom prst="rect">
            <a:avLst/>
          </a:prstGeom>
        </p:spPr>
      </p:pic>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B2DC25EE-239B-4C5F-AAD1-255A7D5F1EE2}" type="slidenum">
              <a:rPr lang="en-US">
                <a:solidFill>
                  <a:schemeClr val="tx2">
                    <a:lumMod val="50000"/>
                    <a:lumOff val="50000"/>
                  </a:schemeClr>
                </a:solidFill>
              </a:rPr>
              <a:pPr>
                <a:spcAft>
                  <a:spcPts val="600"/>
                </a:spcAft>
              </a:pPr>
              <a:t>70</a:t>
            </a:fld>
            <a:endParaRPr lang="en-US" dirty="0">
              <a:solidFill>
                <a:schemeClr val="tx2">
                  <a:lumMod val="50000"/>
                  <a:lumOff val="50000"/>
                </a:schemeClr>
              </a:solidFill>
            </a:endParaRPr>
          </a:p>
        </p:txBody>
      </p:sp>
    </p:spTree>
    <p:extLst>
      <p:ext uri="{BB962C8B-B14F-4D97-AF65-F5344CB8AC3E}">
        <p14:creationId xmlns:p14="http://schemas.microsoft.com/office/powerpoint/2010/main" val="2268502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sz="4000" dirty="0">
                <a:latin typeface="微軟正黑體" panose="020B0604030504040204" pitchFamily="34" charset="-120"/>
                <a:ea typeface="微軟正黑體" panose="020B0604030504040204" pitchFamily="34" charset="-120"/>
              </a:rPr>
              <a:t>Visualization </a:t>
            </a:r>
            <a:r>
              <a:rPr lang="zh-TW" altLang="en-US" sz="4000" dirty="0">
                <a:latin typeface="微軟正黑體" panose="020B0604030504040204" pitchFamily="34" charset="-120"/>
                <a:ea typeface="微軟正黑體" panose="020B0604030504040204" pitchFamily="34" charset="-120"/>
              </a:rPr>
              <a:t>視覺化</a:t>
            </a:r>
            <a:endParaRPr lang="zh-TW" altLang="en-US" dirty="0">
              <a:latin typeface="微軟正黑體" panose="020B0604030504040204" pitchFamily="34" charset="-120"/>
              <a:ea typeface="微軟正黑體" panose="020B0604030504040204" pitchFamily="34" charset="-120"/>
            </a:endParaRPr>
          </a:p>
        </p:txBody>
      </p:sp>
      <p:sp>
        <p:nvSpPr>
          <p:cNvPr id="13" name="內容版面配置區 3">
            <a:extLst>
              <a:ext uri="{FF2B5EF4-FFF2-40B4-BE49-F238E27FC236}">
                <a16:creationId xmlns:a16="http://schemas.microsoft.com/office/drawing/2014/main" id="{205A1DC2-D190-CB7D-B258-5E5404EC33F3}"/>
              </a:ext>
            </a:extLst>
          </p:cNvPr>
          <p:cNvSpPr txBox="1">
            <a:spLocks/>
          </p:cNvSpPr>
          <p:nvPr/>
        </p:nvSpPr>
        <p:spPr>
          <a:xfrm>
            <a:off x="566675" y="2055554"/>
            <a:ext cx="4530969" cy="66512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TW" altLang="en-US" sz="3000" dirty="0">
                <a:ea typeface="微軟正黑體" panose="020B0604030504040204" pitchFamily="34" charset="-120"/>
              </a:rPr>
              <a:t>經過激活函數</a:t>
            </a:r>
            <a:r>
              <a:rPr lang="en-US" altLang="zh-TW" sz="3000" dirty="0">
                <a:ea typeface="微軟正黑體" panose="020B0604030504040204" pitchFamily="34" charset="-120"/>
              </a:rPr>
              <a:t>Sigmoid</a:t>
            </a:r>
            <a:r>
              <a:rPr lang="zh-TW" altLang="en-US" sz="3000" dirty="0">
                <a:ea typeface="微軟正黑體" panose="020B0604030504040204" pitchFamily="34" charset="-120"/>
              </a:rPr>
              <a:t>後</a:t>
            </a:r>
          </a:p>
        </p:txBody>
      </p:sp>
      <p:pic>
        <p:nvPicPr>
          <p:cNvPr id="1026" name="Picture 2">
            <a:extLst>
              <a:ext uri="{FF2B5EF4-FFF2-40B4-BE49-F238E27FC236}">
                <a16:creationId xmlns:a16="http://schemas.microsoft.com/office/drawing/2014/main" id="{FE0401B0-5ECC-2614-F225-450A2BAD093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17119" y="2720681"/>
            <a:ext cx="4071987" cy="406800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 name="圖片 16">
            <a:extLst>
              <a:ext uri="{FF2B5EF4-FFF2-40B4-BE49-F238E27FC236}">
                <a16:creationId xmlns:a16="http://schemas.microsoft.com/office/drawing/2014/main" id="{8B352C91-761E-6A66-E7DC-61A32790B10D}"/>
              </a:ext>
            </a:extLst>
          </p:cNvPr>
          <p:cNvPicPr>
            <a:picLocks noChangeAspect="1"/>
          </p:cNvPicPr>
          <p:nvPr/>
        </p:nvPicPr>
        <p:blipFill>
          <a:blip r:embed="rId4"/>
          <a:stretch>
            <a:fillRect/>
          </a:stretch>
        </p:blipFill>
        <p:spPr>
          <a:xfrm>
            <a:off x="5109703" y="2051591"/>
            <a:ext cx="6840000" cy="1333970"/>
          </a:xfrm>
          <a:prstGeom prst="rect">
            <a:avLst/>
          </a:prstGeom>
          <a:noFill/>
          <a:ln w="3175">
            <a:solidFill>
              <a:schemeClr val="tx1"/>
            </a:solidFill>
          </a:ln>
        </p:spPr>
      </p:pic>
      <p:pic>
        <p:nvPicPr>
          <p:cNvPr id="19" name="圖片 18">
            <a:extLst>
              <a:ext uri="{FF2B5EF4-FFF2-40B4-BE49-F238E27FC236}">
                <a16:creationId xmlns:a16="http://schemas.microsoft.com/office/drawing/2014/main" id="{06B1C803-8DF4-1625-F13A-7DD1ED434498}"/>
              </a:ext>
            </a:extLst>
          </p:cNvPr>
          <p:cNvPicPr>
            <a:picLocks noChangeAspect="1"/>
          </p:cNvPicPr>
          <p:nvPr/>
        </p:nvPicPr>
        <p:blipFill>
          <a:blip r:embed="rId5"/>
          <a:stretch>
            <a:fillRect/>
          </a:stretch>
        </p:blipFill>
        <p:spPr>
          <a:xfrm>
            <a:off x="5097644" y="3468230"/>
            <a:ext cx="6840000" cy="1594978"/>
          </a:xfrm>
          <a:prstGeom prst="rect">
            <a:avLst/>
          </a:prstGeom>
          <a:noFill/>
          <a:ln w="3175">
            <a:solidFill>
              <a:schemeClr val="tx1"/>
            </a:solidFill>
          </a:ln>
        </p:spPr>
      </p:pic>
      <p:pic>
        <p:nvPicPr>
          <p:cNvPr id="21" name="圖片 20">
            <a:extLst>
              <a:ext uri="{FF2B5EF4-FFF2-40B4-BE49-F238E27FC236}">
                <a16:creationId xmlns:a16="http://schemas.microsoft.com/office/drawing/2014/main" id="{75B42EBA-E758-DA43-CC9D-46F488F6DD8C}"/>
              </a:ext>
            </a:extLst>
          </p:cNvPr>
          <p:cNvPicPr>
            <a:picLocks noChangeAspect="1"/>
          </p:cNvPicPr>
          <p:nvPr/>
        </p:nvPicPr>
        <p:blipFill>
          <a:blip r:embed="rId6"/>
          <a:stretch>
            <a:fillRect/>
          </a:stretch>
        </p:blipFill>
        <p:spPr>
          <a:xfrm>
            <a:off x="5109703" y="5149513"/>
            <a:ext cx="6840000" cy="1489215"/>
          </a:xfrm>
          <a:prstGeom prst="rect">
            <a:avLst/>
          </a:prstGeom>
          <a:noFill/>
          <a:ln w="3175">
            <a:solidFill>
              <a:schemeClr val="tx1"/>
            </a:solidFill>
          </a:ln>
        </p:spPr>
      </p:pic>
    </p:spTree>
    <p:extLst>
      <p:ext uri="{BB962C8B-B14F-4D97-AF65-F5344CB8AC3E}">
        <p14:creationId xmlns:p14="http://schemas.microsoft.com/office/powerpoint/2010/main" val="32262070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軟正黑體" panose="020B0604030504040204" pitchFamily="34" charset="-120"/>
            </a:endParaRPr>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371094" y="522380"/>
            <a:ext cx="3438144" cy="1877920"/>
          </a:xfrm>
        </p:spPr>
        <p:txBody>
          <a:bodyPr vert="horz" lIns="91440" tIns="45720" rIns="91440" bIns="45720" rtlCol="0" anchor="ctr">
            <a:noAutofit/>
          </a:bodyPr>
          <a:lstStyle/>
          <a:p>
            <a:r>
              <a:rPr lang="en-US" altLang="zh-TW" sz="3500" dirty="0">
                <a:ea typeface="微軟正黑體" panose="020B0604030504040204" pitchFamily="34" charset="-120"/>
              </a:rPr>
              <a:t>〔</a:t>
            </a:r>
            <a:r>
              <a:rPr lang="zh-TW" altLang="en-US" sz="3500" dirty="0">
                <a:ea typeface="微軟正黑體" panose="020B0604030504040204" pitchFamily="34" charset="-120"/>
              </a:rPr>
              <a:t>補充</a:t>
            </a:r>
            <a:r>
              <a:rPr lang="en-US" altLang="zh-TW" sz="3500" dirty="0">
                <a:ea typeface="微軟正黑體" panose="020B0604030504040204" pitchFamily="34" charset="-120"/>
              </a:rPr>
              <a:t>〕</a:t>
            </a:r>
            <a:br>
              <a:rPr lang="en-US" altLang="zh-TW" dirty="0">
                <a:ea typeface="微軟正黑體" panose="020B0604030504040204" pitchFamily="34" charset="-120"/>
              </a:rPr>
            </a:br>
            <a:r>
              <a:rPr lang="en-US" altLang="zh-TW" dirty="0">
                <a:ea typeface="微軟正黑體" panose="020B0604030504040204" pitchFamily="34" charset="-120"/>
              </a:rPr>
              <a:t>Visualization </a:t>
            </a:r>
            <a:br>
              <a:rPr lang="en-US" altLang="zh-TW" dirty="0">
                <a:ea typeface="微軟正黑體" panose="020B0604030504040204" pitchFamily="34" charset="-120"/>
              </a:rPr>
            </a:br>
            <a:r>
              <a:rPr lang="zh-TW" altLang="en-US" dirty="0">
                <a:ea typeface="微軟正黑體" panose="020B0604030504040204" pitchFamily="34" charset="-120"/>
              </a:rPr>
              <a:t>視覺化</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7" name="內容版面配置區 3">
            <a:extLst>
              <a:ext uri="{FF2B5EF4-FFF2-40B4-BE49-F238E27FC236}">
                <a16:creationId xmlns:a16="http://schemas.microsoft.com/office/drawing/2014/main" id="{A4148D6A-9F76-5BE0-E48D-AE47CA62B20D}"/>
              </a:ext>
            </a:extLst>
          </p:cNvPr>
          <p:cNvSpPr txBox="1">
            <a:spLocks/>
          </p:cNvSpPr>
          <p:nvPr/>
        </p:nvSpPr>
        <p:spPr>
          <a:xfrm>
            <a:off x="371094" y="2718054"/>
            <a:ext cx="3438906" cy="3207258"/>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zh-TW" altLang="en-US" sz="2000" kern="1200" dirty="0">
                <a:solidFill>
                  <a:srgbClr val="000000"/>
                </a:solidFill>
                <a:effectLst/>
                <a:latin typeface="微軟正黑體" panose="020B0604030504040204" pitchFamily="34" charset="-120"/>
                <a:ea typeface="微軟正黑體" panose="020B0604030504040204" pitchFamily="34" charset="-120"/>
                <a:cs typeface="+mn-cs"/>
              </a:rPr>
              <a:t>檢視</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Versicolor</a:t>
            </a:r>
            <a:r>
              <a:rPr lang="zh-TW" altLang="en-US" sz="1800" kern="1200" dirty="0">
                <a:solidFill>
                  <a:srgbClr val="000000"/>
                </a:solidFill>
                <a:effectLst/>
                <a:latin typeface="微軟正黑體" panose="020B0604030504040204" pitchFamily="34" charset="-120"/>
                <a:ea typeface="微軟正黑體" panose="020B0604030504040204" pitchFamily="34" charset="-120"/>
                <a:cs typeface="+mn-cs"/>
              </a:rPr>
              <a:t>及</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Virginica</a:t>
            </a:r>
            <a:endParaRPr lang="en-US" altLang="zh-TW" sz="2000" dirty="0">
              <a:ea typeface="微軟正黑體" panose="020B0604030504040204" pitchFamily="34" charset="-120"/>
            </a:endParaRPr>
          </a:p>
          <a:p>
            <a:pPr marL="0"/>
            <a:r>
              <a:rPr lang="zh-TW" altLang="en-US" sz="2000" dirty="0">
                <a:ea typeface="微軟正黑體" panose="020B0604030504040204" pitchFamily="34" charset="-120"/>
              </a:rPr>
              <a:t>經過激活函數</a:t>
            </a:r>
            <a:r>
              <a:rPr lang="en-US" altLang="zh-TW" sz="2000" dirty="0">
                <a:ea typeface="微軟正黑體" panose="020B0604030504040204" pitchFamily="34" charset="-120"/>
              </a:rPr>
              <a:t>Sigmoid</a:t>
            </a:r>
            <a:r>
              <a:rPr lang="zh-TW" altLang="en-US" sz="2000" dirty="0">
                <a:ea typeface="微軟正黑體" panose="020B0604030504040204" pitchFamily="34" charset="-120"/>
              </a:rPr>
              <a:t>前</a:t>
            </a: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B2DC25EE-239B-4C5F-AAD1-255A7D5F1EE2}" type="slidenum">
              <a:rPr lang="en-US">
                <a:solidFill>
                  <a:schemeClr val="tx2">
                    <a:lumMod val="50000"/>
                    <a:lumOff val="50000"/>
                  </a:schemeClr>
                </a:solidFill>
              </a:rPr>
              <a:pPr>
                <a:spcAft>
                  <a:spcPts val="600"/>
                </a:spcAft>
              </a:pPr>
              <a:t>72</a:t>
            </a:fld>
            <a:endParaRPr lang="en-US" dirty="0">
              <a:solidFill>
                <a:schemeClr val="tx2">
                  <a:lumMod val="50000"/>
                  <a:lumOff val="50000"/>
                </a:schemeClr>
              </a:solidFill>
            </a:endParaRPr>
          </a:p>
        </p:txBody>
      </p:sp>
      <p:pic>
        <p:nvPicPr>
          <p:cNvPr id="8" name="內容版面配置區 7" descr="一張含有 圖表, 行 的圖片&#10;&#10;自動產生的描述">
            <a:extLst>
              <a:ext uri="{FF2B5EF4-FFF2-40B4-BE49-F238E27FC236}">
                <a16:creationId xmlns:a16="http://schemas.microsoft.com/office/drawing/2014/main" id="{19CA28E9-CE50-10F9-93D1-8F1A7EDF33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60836" y="236350"/>
            <a:ext cx="6125999" cy="6120000"/>
          </a:xfrm>
          <a:prstGeom prst="rect">
            <a:avLst/>
          </a:prstGeom>
        </p:spPr>
      </p:pic>
    </p:spTree>
    <p:extLst>
      <p:ext uri="{BB962C8B-B14F-4D97-AF65-F5344CB8AC3E}">
        <p14:creationId xmlns:p14="http://schemas.microsoft.com/office/powerpoint/2010/main" val="2665441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軟正黑體" panose="020B0604030504040204" pitchFamily="34" charset="-120"/>
            </a:endParaRPr>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a:xfrm>
            <a:off x="371094" y="609600"/>
            <a:ext cx="3438144" cy="1790700"/>
          </a:xfrm>
        </p:spPr>
        <p:txBody>
          <a:bodyPr vert="horz" lIns="91440" tIns="45720" rIns="91440" bIns="45720" rtlCol="0" anchor="ctr">
            <a:normAutofit/>
          </a:bodyPr>
          <a:lstStyle/>
          <a:p>
            <a:r>
              <a:rPr lang="en-US" altLang="zh-TW" sz="3500" dirty="0">
                <a:ea typeface="微軟正黑體" panose="020B0604030504040204" pitchFamily="34" charset="-120"/>
              </a:rPr>
              <a:t>〔</a:t>
            </a:r>
            <a:r>
              <a:rPr lang="zh-TW" altLang="en-US" sz="3500" dirty="0">
                <a:ea typeface="微軟正黑體" panose="020B0604030504040204" pitchFamily="34" charset="-120"/>
              </a:rPr>
              <a:t>補充</a:t>
            </a:r>
            <a:r>
              <a:rPr lang="en-US" altLang="zh-TW" sz="3500" dirty="0">
                <a:ea typeface="微軟正黑體" panose="020B0604030504040204" pitchFamily="34" charset="-120"/>
              </a:rPr>
              <a:t>〕</a:t>
            </a:r>
            <a:br>
              <a:rPr lang="en-US" altLang="zh-TW" dirty="0">
                <a:ea typeface="微軟正黑體" panose="020B0604030504040204" pitchFamily="34" charset="-120"/>
              </a:rPr>
            </a:br>
            <a:r>
              <a:rPr lang="en-US" altLang="zh-TW" dirty="0">
                <a:ea typeface="微軟正黑體" panose="020B0604030504040204" pitchFamily="34" charset="-120"/>
              </a:rPr>
              <a:t>Visualization </a:t>
            </a:r>
            <a:br>
              <a:rPr lang="en-US" altLang="zh-TW" dirty="0">
                <a:ea typeface="微軟正黑體" panose="020B0604030504040204" pitchFamily="34" charset="-120"/>
              </a:rPr>
            </a:br>
            <a:r>
              <a:rPr lang="zh-TW" altLang="en-US" dirty="0">
                <a:ea typeface="微軟正黑體" panose="020B0604030504040204" pitchFamily="34" charset="-120"/>
              </a:rPr>
              <a:t>視覺化</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7" name="內容版面配置區 3">
            <a:extLst>
              <a:ext uri="{FF2B5EF4-FFF2-40B4-BE49-F238E27FC236}">
                <a16:creationId xmlns:a16="http://schemas.microsoft.com/office/drawing/2014/main" id="{A4148D6A-9F76-5BE0-E48D-AE47CA62B20D}"/>
              </a:ext>
            </a:extLst>
          </p:cNvPr>
          <p:cNvSpPr txBox="1">
            <a:spLocks/>
          </p:cNvSpPr>
          <p:nvPr/>
        </p:nvSpPr>
        <p:spPr>
          <a:xfrm>
            <a:off x="371094" y="2718054"/>
            <a:ext cx="3438906" cy="3207258"/>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zh-TW" altLang="en-US" sz="2000" dirty="0">
                <a:ea typeface="微軟正黑體" panose="020B0604030504040204" pitchFamily="34" charset="-120"/>
              </a:rPr>
              <a:t>檢視</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Versicolor</a:t>
            </a:r>
            <a:r>
              <a:rPr lang="zh-TW" altLang="en-US" sz="1800" kern="1200" dirty="0">
                <a:solidFill>
                  <a:srgbClr val="000000"/>
                </a:solidFill>
                <a:effectLst/>
                <a:latin typeface="微軟正黑體" panose="020B0604030504040204" pitchFamily="34" charset="-120"/>
                <a:ea typeface="微軟正黑體" panose="020B0604030504040204" pitchFamily="34" charset="-120"/>
                <a:cs typeface="+mn-cs"/>
              </a:rPr>
              <a:t>及</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Virginica</a:t>
            </a:r>
            <a:endParaRPr lang="en-US" altLang="zh-TW" sz="2000" dirty="0">
              <a:ea typeface="微軟正黑體" panose="020B0604030504040204" pitchFamily="34" charset="-120"/>
            </a:endParaRPr>
          </a:p>
          <a:p>
            <a:pPr marL="0"/>
            <a:r>
              <a:rPr lang="zh-TW" altLang="en-US" sz="2000" dirty="0">
                <a:ea typeface="微軟正黑體" panose="020B0604030504040204" pitchFamily="34" charset="-120"/>
              </a:rPr>
              <a:t>經過激活函數</a:t>
            </a:r>
            <a:r>
              <a:rPr lang="en-US" altLang="zh-TW" sz="2000" dirty="0">
                <a:ea typeface="微軟正黑體" panose="020B0604030504040204" pitchFamily="34" charset="-120"/>
              </a:rPr>
              <a:t>Sigmoid</a:t>
            </a:r>
            <a:r>
              <a:rPr lang="zh-TW" altLang="en-US" sz="2000" dirty="0">
                <a:ea typeface="微軟正黑體" panose="020B0604030504040204" pitchFamily="34" charset="-120"/>
              </a:rPr>
              <a:t>後</a:t>
            </a:r>
          </a:p>
        </p:txBody>
      </p:sp>
      <p:sp>
        <p:nvSpPr>
          <p:cNvPr id="3" name="投影片編號版面配置區 2">
            <a:extLst>
              <a:ext uri="{FF2B5EF4-FFF2-40B4-BE49-F238E27FC236}">
                <a16:creationId xmlns:a16="http://schemas.microsoft.com/office/drawing/2014/main" id="{25906D44-8374-EEC2-D621-9CCC383C125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B2DC25EE-239B-4C5F-AAD1-255A7D5F1EE2}" type="slidenum">
              <a:rPr lang="en-US">
                <a:solidFill>
                  <a:schemeClr val="tx2">
                    <a:lumMod val="50000"/>
                    <a:lumOff val="50000"/>
                  </a:schemeClr>
                </a:solidFill>
              </a:rPr>
              <a:pPr>
                <a:spcAft>
                  <a:spcPts val="600"/>
                </a:spcAft>
              </a:pPr>
              <a:t>73</a:t>
            </a:fld>
            <a:endParaRPr lang="en-US" dirty="0">
              <a:solidFill>
                <a:schemeClr val="tx2">
                  <a:lumMod val="50000"/>
                  <a:lumOff val="50000"/>
                </a:schemeClr>
              </a:solidFill>
            </a:endParaRPr>
          </a:p>
        </p:txBody>
      </p:sp>
      <p:pic>
        <p:nvPicPr>
          <p:cNvPr id="11" name="內容版面配置區 10" descr="一張含有 圖表, 行, 文字, 螢幕擷取畫面 的圖片&#10;&#10;自動產生的描述">
            <a:extLst>
              <a:ext uri="{FF2B5EF4-FFF2-40B4-BE49-F238E27FC236}">
                <a16:creationId xmlns:a16="http://schemas.microsoft.com/office/drawing/2014/main" id="{227F1B3F-705C-8B77-8E2E-1A77F23CD7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60836" y="236350"/>
            <a:ext cx="6125999" cy="6120000"/>
          </a:xfrm>
          <a:prstGeom prst="rect">
            <a:avLst/>
          </a:prstGeom>
        </p:spPr>
      </p:pic>
    </p:spTree>
    <p:extLst>
      <p:ext uri="{BB962C8B-B14F-4D97-AF65-F5344CB8AC3E}">
        <p14:creationId xmlns:p14="http://schemas.microsoft.com/office/powerpoint/2010/main" val="10263978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DFF41957-CB66-48E8-B537-EBB53B678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軟正黑體" panose="020B0604030504040204" pitchFamily="34" charset="-120"/>
            </a:endParaRPr>
          </a:p>
        </p:txBody>
      </p:sp>
      <p:sp>
        <p:nvSpPr>
          <p:cNvPr id="2" name="標題 1">
            <a:extLst>
              <a:ext uri="{FF2B5EF4-FFF2-40B4-BE49-F238E27FC236}">
                <a16:creationId xmlns:a16="http://schemas.microsoft.com/office/drawing/2014/main" id="{57316E53-43BE-02FF-8137-856C5996A3FC}"/>
              </a:ext>
            </a:extLst>
          </p:cNvPr>
          <p:cNvSpPr>
            <a:spLocks noGrp="1"/>
          </p:cNvSpPr>
          <p:nvPr>
            <p:ph type="title"/>
          </p:nvPr>
        </p:nvSpPr>
        <p:spPr>
          <a:xfrm>
            <a:off x="841248" y="941832"/>
            <a:ext cx="10506456" cy="1901952"/>
          </a:xfrm>
        </p:spPr>
        <p:txBody>
          <a:bodyPr anchor="ctr">
            <a:normAutofit/>
          </a:bodyPr>
          <a:lstStyle/>
          <a:p>
            <a:r>
              <a:rPr lang="zh-TW" altLang="en-US" sz="5400">
                <a:latin typeface="微軟正黑體" panose="020B0604030504040204" pitchFamily="34" charset="-120"/>
                <a:ea typeface="微軟正黑體" panose="020B0604030504040204" pitchFamily="34" charset="-120"/>
              </a:rPr>
              <a:t>評估模型</a:t>
            </a:r>
            <a:endParaRPr lang="zh-TW" altLang="en-US" sz="5400" dirty="0">
              <a:latin typeface="微軟正黑體" panose="020B0604030504040204" pitchFamily="34" charset="-120"/>
              <a:ea typeface="微軟正黑體" panose="020B0604030504040204" pitchFamily="34" charset="-120"/>
            </a:endParaRPr>
          </a:p>
        </p:txBody>
      </p:sp>
      <p:sp>
        <p:nvSpPr>
          <p:cNvPr id="15" name="Rectangle 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06922"/>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16" name="Rectangle 1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146509"/>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mn-ea"/>
              <a:cs typeface="+mn-cs"/>
            </a:endParaRPr>
          </a:p>
        </p:txBody>
      </p:sp>
      <p:sp>
        <p:nvSpPr>
          <p:cNvPr id="3" name="內容版面配置區 2">
            <a:extLst>
              <a:ext uri="{FF2B5EF4-FFF2-40B4-BE49-F238E27FC236}">
                <a16:creationId xmlns:a16="http://schemas.microsoft.com/office/drawing/2014/main" id="{B3F64DA1-EBAF-B1F7-8174-F2F7EF7CFEE8}"/>
              </a:ext>
            </a:extLst>
          </p:cNvPr>
          <p:cNvSpPr>
            <a:spLocks noGrp="1"/>
          </p:cNvSpPr>
          <p:nvPr>
            <p:ph idx="1"/>
          </p:nvPr>
        </p:nvSpPr>
        <p:spPr>
          <a:xfrm>
            <a:off x="841247" y="3668690"/>
            <a:ext cx="11081811" cy="2776934"/>
          </a:xfrm>
        </p:spPr>
        <p:txBody>
          <a:bodyPr>
            <a:normAutofit/>
          </a:bodyPr>
          <a:lstStyle/>
          <a:p>
            <a:pPr marL="514350" indent="-514350">
              <a:buFont typeface="Wingdings" panose="05000000000000000000" pitchFamily="2" charset="2"/>
              <a:buAutoNum type="circleNumWdWhitePlain"/>
            </a:pPr>
            <a:r>
              <a:rPr lang="en-US" altLang="zh-TW" sz="3000" dirty="0">
                <a:latin typeface="微軟正黑體" panose="020B0604030504040204" pitchFamily="34" charset="-120"/>
                <a:ea typeface="微軟正黑體" panose="020B0604030504040204" pitchFamily="34" charset="-120"/>
              </a:rPr>
              <a:t>Confusion Matrix</a:t>
            </a:r>
          </a:p>
          <a:p>
            <a:pPr marL="514350" indent="-514350">
              <a:buFont typeface="Wingdings" panose="05000000000000000000" pitchFamily="2" charset="2"/>
              <a:buAutoNum type="circleNumWdWhitePlain"/>
            </a:pPr>
            <a:r>
              <a:rPr lang="en-US" altLang="zh-TW" sz="3000" dirty="0">
                <a:latin typeface="微軟正黑體" panose="020B0604030504040204" pitchFamily="34" charset="-120"/>
                <a:ea typeface="微軟正黑體" panose="020B0604030504040204" pitchFamily="34" charset="-120"/>
              </a:rPr>
              <a:t>Accuracy </a:t>
            </a:r>
            <a:r>
              <a:rPr lang="zh-TW" altLang="en-US" sz="3000" dirty="0">
                <a:ea typeface="微軟正黑體" panose="020B0604030504040204" pitchFamily="34" charset="-120"/>
              </a:rPr>
              <a:t>／</a:t>
            </a:r>
            <a:r>
              <a:rPr lang="en-US" altLang="zh-TW" sz="3000" dirty="0">
                <a:latin typeface="微軟正黑體" panose="020B0604030504040204" pitchFamily="34" charset="-120"/>
                <a:ea typeface="微軟正黑體" panose="020B0604030504040204" pitchFamily="34" charset="-120"/>
              </a:rPr>
              <a:t> Precision </a:t>
            </a:r>
            <a:r>
              <a:rPr lang="zh-TW" altLang="en-US" sz="3000" dirty="0">
                <a:ea typeface="微軟正黑體" panose="020B0604030504040204" pitchFamily="34" charset="-120"/>
              </a:rPr>
              <a:t>／</a:t>
            </a:r>
            <a:r>
              <a:rPr lang="zh-TW" altLang="en-US" sz="3000" dirty="0">
                <a:latin typeface="微軟正黑體" panose="020B0604030504040204" pitchFamily="34" charset="-120"/>
                <a:ea typeface="微軟正黑體" panose="020B0604030504040204" pitchFamily="34" charset="-120"/>
              </a:rPr>
              <a:t> </a:t>
            </a:r>
            <a:r>
              <a:rPr lang="en-US" altLang="zh-TW" sz="3000" dirty="0">
                <a:latin typeface="微軟正黑體" panose="020B0604030504040204" pitchFamily="34" charset="-120"/>
                <a:ea typeface="微軟正黑體" panose="020B0604030504040204" pitchFamily="34" charset="-120"/>
              </a:rPr>
              <a:t>Recall</a:t>
            </a:r>
            <a:r>
              <a:rPr lang="zh-TW" altLang="en-US" sz="3000" dirty="0">
                <a:latin typeface="微軟正黑體" panose="020B0604030504040204" pitchFamily="34" charset="-120"/>
                <a:ea typeface="微軟正黑體" panose="020B0604030504040204" pitchFamily="34" charset="-120"/>
              </a:rPr>
              <a:t> </a:t>
            </a:r>
            <a:r>
              <a:rPr lang="zh-TW" altLang="en-US" sz="3000" dirty="0">
                <a:ea typeface="微軟正黑體" panose="020B0604030504040204" pitchFamily="34" charset="-120"/>
              </a:rPr>
              <a:t>／</a:t>
            </a:r>
            <a:r>
              <a:rPr lang="en-US" altLang="zh-TW" sz="3000" dirty="0">
                <a:ea typeface="微軟正黑體" panose="020B0604030504040204" pitchFamily="34" charset="-120"/>
              </a:rPr>
              <a:t>F1 Score</a:t>
            </a:r>
            <a:r>
              <a:rPr lang="en-US" altLang="zh-TW" sz="3000" dirty="0">
                <a:latin typeface="微軟正黑體" panose="020B0604030504040204" pitchFamily="34" charset="-120"/>
                <a:ea typeface="微軟正黑體" panose="020B0604030504040204" pitchFamily="34" charset="-120"/>
              </a:rPr>
              <a:t> </a:t>
            </a:r>
            <a:endParaRPr lang="zh-TW" altLang="en-US" sz="30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AEA13DC2-ED0E-3B47-123F-DAE72E98BA4F}"/>
              </a:ext>
            </a:extLst>
          </p:cNvPr>
          <p:cNvSpPr>
            <a:spLocks noGrp="1"/>
          </p:cNvSpPr>
          <p:nvPr>
            <p:ph type="sldNum" sz="quarter" idx="12"/>
          </p:nvPr>
        </p:nvSpPr>
        <p:spPr/>
        <p:txBody>
          <a:bodyPr/>
          <a:lstStyle/>
          <a:p>
            <a:fld id="{B2DC25EE-239B-4C5F-AAD1-255A7D5F1EE2}" type="slidenum">
              <a:rPr lang="en-US" smtClean="0"/>
              <a:t>74</a:t>
            </a:fld>
            <a:endParaRPr lang="en-US" dirty="0"/>
          </a:p>
        </p:txBody>
      </p:sp>
      <p:sp>
        <p:nvSpPr>
          <p:cNvPr id="5" name="頁尾版面配置區 4">
            <a:extLst>
              <a:ext uri="{FF2B5EF4-FFF2-40B4-BE49-F238E27FC236}">
                <a16:creationId xmlns:a16="http://schemas.microsoft.com/office/drawing/2014/main" id="{D16665F2-6A56-1E41-87F0-D8329F032ABE}"/>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pic>
        <p:nvPicPr>
          <p:cNvPr id="6" name="Picture 2" descr="414,054 Return Images, Stock Photos &amp; Vectors | Shutterstock">
            <a:hlinkClick r:id="rId3" action="ppaction://hlinksldjump"/>
            <a:extLst>
              <a:ext uri="{FF2B5EF4-FFF2-40B4-BE49-F238E27FC236}">
                <a16:creationId xmlns:a16="http://schemas.microsoft.com/office/drawing/2014/main" id="{CE779AF3-1617-A5D0-3161-FADE53A7EB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65" t="18342" r="21990" b="25032"/>
          <a:stretch/>
        </p:blipFill>
        <p:spPr bwMode="auto">
          <a:xfrm>
            <a:off x="11347704" y="145669"/>
            <a:ext cx="499835"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777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Prediction </a:t>
            </a:r>
            <a:r>
              <a:rPr lang="zh-TW" altLang="en-US" dirty="0">
                <a:latin typeface="微軟正黑體" panose="020B0604030504040204" pitchFamily="34" charset="-120"/>
                <a:ea typeface="微軟正黑體" panose="020B0604030504040204" pitchFamily="34" charset="-120"/>
              </a:rPr>
              <a:t>預測 </a:t>
            </a:r>
            <a:r>
              <a:rPr lang="en-US" altLang="zh-TW" dirty="0">
                <a:latin typeface="微軟正黑體" panose="020B0604030504040204" pitchFamily="34" charset="-120"/>
                <a:ea typeface="微軟正黑體" panose="020B0604030504040204" pitchFamily="34" charset="-120"/>
              </a:rPr>
              <a:t>Testing</a:t>
            </a:r>
            <a:r>
              <a:rPr lang="zh-TW" altLang="en-US" dirty="0">
                <a:latin typeface="微軟正黑體" panose="020B0604030504040204" pitchFamily="34" charset="-120"/>
                <a:ea typeface="微軟正黑體" panose="020B0604030504040204" pitchFamily="34" charset="-120"/>
              </a:rPr>
              <a:t>測試資料</a:t>
            </a: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569030" y="2204755"/>
            <a:ext cx="10168128" cy="3694176"/>
          </a:xfrm>
        </p:spPr>
        <p:txBody>
          <a:bodyPr>
            <a:normAutofit/>
          </a:bodyPr>
          <a:lstStyle/>
          <a:p>
            <a:r>
              <a:rPr lang="zh-TW" altLang="en-US" dirty="0">
                <a:latin typeface="微軟正黑體" panose="020B0604030504040204" pitchFamily="34" charset="-120"/>
                <a:ea typeface="微軟正黑體" panose="020B0604030504040204" pitchFamily="34" charset="-120"/>
              </a:rPr>
              <a:t>類別：</a:t>
            </a:r>
            <a:r>
              <a:rPr lang="en-US" altLang="zh-TW" dirty="0">
                <a:ea typeface="微軟正黑體" panose="020B0604030504040204" pitchFamily="34" charset="-120"/>
              </a:rPr>
              <a:t>1</a:t>
            </a:r>
            <a:endParaRPr lang="en-US" altLang="zh-TW"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dirty="0">
                <a:ea typeface="微軟正黑體" panose="020B0604030504040204" pitchFamily="34" charset="-120"/>
              </a:rPr>
              <a:t>Precision = </a:t>
            </a:r>
            <a:r>
              <a:rPr lang="en-US" altLang="zh-TW" dirty="0">
                <a:solidFill>
                  <a:schemeClr val="accent1"/>
                </a:solidFill>
                <a:ea typeface="微軟正黑體" panose="020B0604030504040204" pitchFamily="34" charset="-120"/>
              </a:rPr>
              <a:t>8</a:t>
            </a:r>
            <a:r>
              <a:rPr lang="en-US" altLang="zh-TW" dirty="0">
                <a:ea typeface="微軟正黑體" panose="020B0604030504040204" pitchFamily="34" charset="-120"/>
              </a:rPr>
              <a:t>/</a:t>
            </a:r>
            <a:r>
              <a:rPr lang="en-US" altLang="zh-TW" dirty="0">
                <a:solidFill>
                  <a:schemeClr val="accent3">
                    <a:lumMod val="50000"/>
                  </a:schemeClr>
                </a:solidFill>
                <a:ea typeface="微軟正黑體" panose="020B0604030504040204" pitchFamily="34" charset="-120"/>
              </a:rPr>
              <a:t>9</a:t>
            </a:r>
            <a:r>
              <a:rPr lang="en-US" altLang="zh-TW" dirty="0">
                <a:ea typeface="微軟正黑體" panose="020B0604030504040204" pitchFamily="34" charset="-120"/>
              </a:rPr>
              <a:t> = 88.9%</a:t>
            </a:r>
          </a:p>
          <a:p>
            <a:pPr>
              <a:buFont typeface="Wingdings" panose="05000000000000000000" pitchFamily="2" charset="2"/>
              <a:buChar char="Ø"/>
            </a:pPr>
            <a:r>
              <a:rPr lang="en-US" altLang="zh-TW" dirty="0">
                <a:latin typeface="微軟正黑體" panose="020B0604030504040204" pitchFamily="34" charset="-120"/>
                <a:ea typeface="微軟正黑體" panose="020B0604030504040204" pitchFamily="34" charset="-120"/>
              </a:rPr>
              <a:t>Recall = </a:t>
            </a:r>
            <a:r>
              <a:rPr lang="en-US" altLang="zh-TW" dirty="0">
                <a:solidFill>
                  <a:schemeClr val="accent1"/>
                </a:solidFill>
                <a:latin typeface="微軟正黑體" panose="020B0604030504040204" pitchFamily="34" charset="-120"/>
                <a:ea typeface="微軟正黑體" panose="020B0604030504040204" pitchFamily="34" charset="-120"/>
              </a:rPr>
              <a:t>8</a:t>
            </a:r>
            <a:r>
              <a:rPr lang="en-US" altLang="zh-TW" dirty="0">
                <a:ea typeface="微軟正黑體" panose="020B0604030504040204" pitchFamily="34" charset="-120"/>
              </a:rPr>
              <a:t>/</a:t>
            </a:r>
            <a:r>
              <a:rPr lang="en-US" altLang="zh-TW" dirty="0">
                <a:solidFill>
                  <a:schemeClr val="accent2">
                    <a:lumMod val="50000"/>
                  </a:schemeClr>
                </a:solidFill>
                <a:ea typeface="微軟正黑體" panose="020B0604030504040204" pitchFamily="34" charset="-120"/>
              </a:rPr>
              <a:t>10</a:t>
            </a:r>
            <a:r>
              <a:rPr lang="en-US" altLang="zh-TW" dirty="0">
                <a:ea typeface="微軟正黑體" panose="020B0604030504040204" pitchFamily="34" charset="-120"/>
              </a:rPr>
              <a:t> = 80%</a:t>
            </a:r>
          </a:p>
          <a:p>
            <a:pPr>
              <a:buFont typeface="Wingdings" panose="05000000000000000000" pitchFamily="2" charset="2"/>
              <a:buChar char="Ø"/>
            </a:pPr>
            <a:r>
              <a:rPr lang="en-US" altLang="zh-TW" dirty="0">
                <a:latin typeface="微軟正黑體" panose="020B0604030504040204" pitchFamily="34" charset="-120"/>
                <a:ea typeface="微軟正黑體" panose="020B0604030504040204" pitchFamily="34" charset="-120"/>
              </a:rPr>
              <a:t>F1-Score = </a:t>
            </a:r>
            <a:r>
              <a:rPr lang="en-US" altLang="zh-TW" dirty="0">
                <a:ea typeface="微軟正黑體" panose="020B0604030504040204" pitchFamily="34" charset="-120"/>
              </a:rPr>
              <a:t>8</a:t>
            </a:r>
            <a:r>
              <a:rPr lang="en-US" altLang="zh-TW" dirty="0">
                <a:latin typeface="微軟正黑體" panose="020B0604030504040204" pitchFamily="34" charset="-120"/>
                <a:ea typeface="微軟正黑體" panose="020B0604030504040204" pitchFamily="34" charset="-120"/>
              </a:rPr>
              <a:t>4.2</a:t>
            </a:r>
            <a:r>
              <a:rPr lang="en-US" altLang="zh-TW" dirty="0">
                <a:ea typeface="微軟正黑體" panose="020B0604030504040204" pitchFamily="34" charset="-120"/>
              </a:rPr>
              <a:t>%</a:t>
            </a:r>
          </a:p>
          <a:p>
            <a:pPr>
              <a:buFont typeface="Wingdings" panose="05000000000000000000" pitchFamily="2" charset="2"/>
              <a:buChar char="Ø"/>
            </a:pP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F11DF258-4999-69BD-D03D-A97FFD020C8E}"/>
              </a:ext>
            </a:extLst>
          </p:cNvPr>
          <p:cNvSpPr txBox="1"/>
          <p:nvPr/>
        </p:nvSpPr>
        <p:spPr>
          <a:xfrm>
            <a:off x="9841309" y="1528161"/>
            <a:ext cx="1791698" cy="400110"/>
          </a:xfrm>
          <a:prstGeom prst="rect">
            <a:avLst/>
          </a:prstGeom>
          <a:noFill/>
        </p:spPr>
        <p:txBody>
          <a:bodyPr wrap="square">
            <a:spAutoFit/>
          </a:bodyPr>
          <a:lstStyle/>
          <a:p>
            <a:pPr algn="r"/>
            <a:r>
              <a:rPr lang="en-US" altLang="zh-TW" sz="2000" dirty="0">
                <a:latin typeface="微軟正黑體" panose="020B0604030504040204" pitchFamily="34" charset="-120"/>
                <a:ea typeface="微軟正黑體" panose="020B0604030504040204" pitchFamily="34" charset="-120"/>
              </a:rPr>
              <a:t>Versicolor</a:t>
            </a:r>
          </a:p>
        </p:txBody>
      </p:sp>
      <p:sp>
        <p:nvSpPr>
          <p:cNvPr id="12" name="投影片編號版面配置區 11">
            <a:extLst>
              <a:ext uri="{FF2B5EF4-FFF2-40B4-BE49-F238E27FC236}">
                <a16:creationId xmlns:a16="http://schemas.microsoft.com/office/drawing/2014/main" id="{98019317-CE6A-9AFC-C0F5-F549E7FDDB0C}"/>
              </a:ext>
            </a:extLst>
          </p:cNvPr>
          <p:cNvSpPr>
            <a:spLocks noGrp="1"/>
          </p:cNvSpPr>
          <p:nvPr>
            <p:ph type="sldNum" sz="quarter" idx="12"/>
          </p:nvPr>
        </p:nvSpPr>
        <p:spPr/>
        <p:txBody>
          <a:bodyPr/>
          <a:lstStyle/>
          <a:p>
            <a:fld id="{B2DC25EE-239B-4C5F-AAD1-255A7D5F1EE2}" type="slidenum">
              <a:rPr lang="en-US" smtClean="0"/>
              <a:t>75</a:t>
            </a:fld>
            <a:endParaRPr lang="en-US" dirty="0"/>
          </a:p>
        </p:txBody>
      </p:sp>
      <p:sp>
        <p:nvSpPr>
          <p:cNvPr id="13" name="頁尾版面配置區 12">
            <a:extLst>
              <a:ext uri="{FF2B5EF4-FFF2-40B4-BE49-F238E27FC236}">
                <a16:creationId xmlns:a16="http://schemas.microsoft.com/office/drawing/2014/main" id="{45068F66-DC8D-3AE7-B3EB-461A6CDB0029}"/>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graphicFrame>
        <p:nvGraphicFramePr>
          <p:cNvPr id="18" name="表格 17">
            <a:extLst>
              <a:ext uri="{FF2B5EF4-FFF2-40B4-BE49-F238E27FC236}">
                <a16:creationId xmlns:a16="http://schemas.microsoft.com/office/drawing/2014/main" id="{6586A74B-5840-0C12-BE24-68F982C5B152}"/>
              </a:ext>
            </a:extLst>
          </p:cNvPr>
          <p:cNvGraphicFramePr>
            <a:graphicFrameLocks noGrp="1"/>
          </p:cNvGraphicFramePr>
          <p:nvPr>
            <p:extLst>
              <p:ext uri="{D42A27DB-BD31-4B8C-83A1-F6EECF244321}">
                <p14:modId xmlns:p14="http://schemas.microsoft.com/office/powerpoint/2010/main" val="1583272536"/>
              </p:ext>
            </p:extLst>
          </p:nvPr>
        </p:nvGraphicFramePr>
        <p:xfrm>
          <a:off x="4290646" y="3774831"/>
          <a:ext cx="7342363" cy="2534528"/>
        </p:xfrm>
        <a:graphic>
          <a:graphicData uri="http://schemas.openxmlformats.org/drawingml/2006/table">
            <a:tbl>
              <a:tblPr/>
              <a:tblGrid>
                <a:gridCol w="618739">
                  <a:extLst>
                    <a:ext uri="{9D8B030D-6E8A-4147-A177-3AD203B41FA5}">
                      <a16:colId xmlns:a16="http://schemas.microsoft.com/office/drawing/2014/main" val="1416594141"/>
                    </a:ext>
                  </a:extLst>
                </a:gridCol>
                <a:gridCol w="1593720">
                  <a:extLst>
                    <a:ext uri="{9D8B030D-6E8A-4147-A177-3AD203B41FA5}">
                      <a16:colId xmlns:a16="http://schemas.microsoft.com/office/drawing/2014/main" val="4056583769"/>
                    </a:ext>
                  </a:extLst>
                </a:gridCol>
                <a:gridCol w="1282476">
                  <a:extLst>
                    <a:ext uri="{9D8B030D-6E8A-4147-A177-3AD203B41FA5}">
                      <a16:colId xmlns:a16="http://schemas.microsoft.com/office/drawing/2014/main" val="4199555567"/>
                    </a:ext>
                  </a:extLst>
                </a:gridCol>
                <a:gridCol w="1282476">
                  <a:extLst>
                    <a:ext uri="{9D8B030D-6E8A-4147-A177-3AD203B41FA5}">
                      <a16:colId xmlns:a16="http://schemas.microsoft.com/office/drawing/2014/main" val="2782300960"/>
                    </a:ext>
                  </a:extLst>
                </a:gridCol>
                <a:gridCol w="1282476">
                  <a:extLst>
                    <a:ext uri="{9D8B030D-6E8A-4147-A177-3AD203B41FA5}">
                      <a16:colId xmlns:a16="http://schemas.microsoft.com/office/drawing/2014/main" val="881452323"/>
                    </a:ext>
                  </a:extLst>
                </a:gridCol>
                <a:gridCol w="1282476">
                  <a:extLst>
                    <a:ext uri="{9D8B030D-6E8A-4147-A177-3AD203B41FA5}">
                      <a16:colId xmlns:a16="http://schemas.microsoft.com/office/drawing/2014/main" val="1561093103"/>
                    </a:ext>
                  </a:extLst>
                </a:gridCol>
              </a:tblGrid>
              <a:tr h="354113">
                <a:tc>
                  <a:txBody>
                    <a:bodyPr/>
                    <a:lstStyle/>
                    <a:p>
                      <a:pPr algn="l" fontAlgn="ct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a:noFill/>
                    </a:lnR>
                    <a:lnT>
                      <a:noFill/>
                    </a:lnT>
                    <a:lnB>
                      <a:noFill/>
                    </a:lnB>
                  </a:tcPr>
                </a:tc>
                <a:tc>
                  <a:txBody>
                    <a:bodyPr/>
                    <a:lstStyle/>
                    <a:p>
                      <a:pPr algn="l"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預測值</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672045021"/>
                  </a:ext>
                </a:extLst>
              </a:tr>
              <a:tr h="436083">
                <a:tc>
                  <a:txBody>
                    <a:bodyPr/>
                    <a:lstStyle/>
                    <a:p>
                      <a:pPr algn="l"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0 setosa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微軟正黑體" panose="020B0604030504040204" pitchFamily="34" charset="-120"/>
                          <a:ea typeface="微軟正黑體" panose="020B0604030504040204" pitchFamily="34" charset="-120"/>
                        </a:rPr>
                        <a:t>1 versicolor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2 virginica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1"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420123"/>
                  </a:ext>
                </a:extLst>
              </a:tr>
              <a:tr h="436083">
                <a:tc rowSpan="4">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實際值</a:t>
                      </a:r>
                    </a:p>
                  </a:txBody>
                  <a:tcPr marL="7620" marR="7620" marT="7620" marB="0" vert="eaVert"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0 setosa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3490751"/>
                  </a:ext>
                </a:extLst>
              </a:tr>
              <a:tr h="436083">
                <a:tc vMerge="1">
                  <a:txBody>
                    <a:bodyPr/>
                    <a:lstStyle/>
                    <a:p>
                      <a:endParaRPr lang="zh-TW" altLang="en-US"/>
                    </a:p>
                  </a:txBody>
                  <a:tcPr/>
                </a:tc>
                <a:tc>
                  <a:txBody>
                    <a:bodyPr/>
                    <a:lstStyle/>
                    <a:p>
                      <a:pPr algn="ctr" fontAlgn="ctr"/>
                      <a:r>
                        <a:rPr lang="en-US" sz="16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 versicolor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213931880"/>
                  </a:ext>
                </a:extLst>
              </a:tr>
              <a:tr h="436083">
                <a:tc vMerge="1">
                  <a:txBody>
                    <a:bodyPr/>
                    <a:lstStyle/>
                    <a:p>
                      <a:endParaRPr lang="zh-TW" altLang="en-US"/>
                    </a:p>
                  </a:txBody>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2 virginica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2004054"/>
                  </a:ext>
                </a:extLst>
              </a:tr>
              <a:tr h="436083">
                <a:tc vMerge="1">
                  <a:txBody>
                    <a:bodyPr/>
                    <a:lstStyle/>
                    <a:p>
                      <a:endParaRPr lang="zh-TW" altLang="en-US"/>
                    </a:p>
                  </a:txBody>
                  <a:tcPr/>
                </a:tc>
                <a:tc>
                  <a:txBody>
                    <a:bodyPr/>
                    <a:lstStyle/>
                    <a:p>
                      <a:pPr algn="ctr" fontAlgn="ctr"/>
                      <a:r>
                        <a:rPr lang="en-US" sz="1200" b="0" i="1"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1743683"/>
                  </a:ext>
                </a:extLst>
              </a:tr>
            </a:tbl>
          </a:graphicData>
        </a:graphic>
      </p:graphicFrame>
    </p:spTree>
    <p:extLst>
      <p:ext uri="{BB962C8B-B14F-4D97-AF65-F5344CB8AC3E}">
        <p14:creationId xmlns:p14="http://schemas.microsoft.com/office/powerpoint/2010/main" val="727795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Prediction </a:t>
            </a:r>
            <a:r>
              <a:rPr lang="zh-TW" altLang="en-US" dirty="0">
                <a:latin typeface="微軟正黑體" panose="020B0604030504040204" pitchFamily="34" charset="-120"/>
                <a:ea typeface="微軟正黑體" panose="020B0604030504040204" pitchFamily="34" charset="-120"/>
              </a:rPr>
              <a:t>預測 </a:t>
            </a:r>
            <a:r>
              <a:rPr lang="en-US" altLang="zh-TW" dirty="0">
                <a:latin typeface="微軟正黑體" panose="020B0604030504040204" pitchFamily="34" charset="-120"/>
                <a:ea typeface="微軟正黑體" panose="020B0604030504040204" pitchFamily="34" charset="-120"/>
              </a:rPr>
              <a:t>Testing</a:t>
            </a:r>
            <a:r>
              <a:rPr lang="zh-TW" altLang="en-US" dirty="0">
                <a:latin typeface="微軟正黑體" panose="020B0604030504040204" pitchFamily="34" charset="-120"/>
                <a:ea typeface="微軟正黑體" panose="020B0604030504040204" pitchFamily="34" charset="-120"/>
              </a:rPr>
              <a:t>測試資料</a:t>
            </a: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569030" y="2204755"/>
            <a:ext cx="10168128" cy="3694176"/>
          </a:xfrm>
        </p:spPr>
        <p:txBody>
          <a:bodyPr>
            <a:normAutofit/>
          </a:bodyPr>
          <a:lstStyle/>
          <a:p>
            <a:r>
              <a:rPr lang="zh-TW" altLang="en-US" dirty="0">
                <a:latin typeface="微軟正黑體" panose="020B0604030504040204" pitchFamily="34" charset="-120"/>
                <a:ea typeface="微軟正黑體" panose="020B0604030504040204" pitchFamily="34" charset="-120"/>
              </a:rPr>
              <a:t>類別：</a:t>
            </a:r>
            <a:r>
              <a:rPr lang="en-US" altLang="zh-TW" dirty="0">
                <a:latin typeface="微軟正黑體" panose="020B0604030504040204" pitchFamily="34" charset="-120"/>
                <a:ea typeface="微軟正黑體" panose="020B0604030504040204" pitchFamily="34" charset="-120"/>
              </a:rPr>
              <a:t>2</a:t>
            </a:r>
          </a:p>
          <a:p>
            <a:pPr>
              <a:buFont typeface="Wingdings" panose="05000000000000000000" pitchFamily="2" charset="2"/>
              <a:buChar char="Ø"/>
            </a:pPr>
            <a:r>
              <a:rPr lang="en-US" altLang="zh-TW" dirty="0">
                <a:ea typeface="微軟正黑體" panose="020B0604030504040204" pitchFamily="34" charset="-120"/>
              </a:rPr>
              <a:t>Precision = </a:t>
            </a:r>
            <a:r>
              <a:rPr lang="en-US" altLang="zh-TW" dirty="0">
                <a:solidFill>
                  <a:schemeClr val="accent1"/>
                </a:solidFill>
                <a:ea typeface="微軟正黑體" panose="020B0604030504040204" pitchFamily="34" charset="-120"/>
              </a:rPr>
              <a:t>9</a:t>
            </a:r>
            <a:r>
              <a:rPr lang="en-US" altLang="zh-TW" dirty="0">
                <a:ea typeface="微軟正黑體" panose="020B0604030504040204" pitchFamily="34" charset="-120"/>
              </a:rPr>
              <a:t>/</a:t>
            </a:r>
            <a:r>
              <a:rPr lang="en-US" altLang="zh-TW" dirty="0">
                <a:solidFill>
                  <a:schemeClr val="accent3">
                    <a:lumMod val="50000"/>
                  </a:schemeClr>
                </a:solidFill>
                <a:ea typeface="微軟正黑體" panose="020B0604030504040204" pitchFamily="34" charset="-120"/>
              </a:rPr>
              <a:t>11</a:t>
            </a:r>
            <a:r>
              <a:rPr lang="en-US" altLang="zh-TW" dirty="0">
                <a:ea typeface="微軟正黑體" panose="020B0604030504040204" pitchFamily="34" charset="-120"/>
              </a:rPr>
              <a:t> = 81.8%</a:t>
            </a:r>
          </a:p>
          <a:p>
            <a:pPr>
              <a:buFont typeface="Wingdings" panose="05000000000000000000" pitchFamily="2" charset="2"/>
              <a:buChar char="Ø"/>
            </a:pPr>
            <a:r>
              <a:rPr lang="en-US" altLang="zh-TW" dirty="0">
                <a:latin typeface="微軟正黑體" panose="020B0604030504040204" pitchFamily="34" charset="-120"/>
                <a:ea typeface="微軟正黑體" panose="020B0604030504040204" pitchFamily="34" charset="-120"/>
              </a:rPr>
              <a:t>Recall = </a:t>
            </a:r>
            <a:r>
              <a:rPr lang="en-US" altLang="zh-TW" dirty="0">
                <a:solidFill>
                  <a:schemeClr val="accent1"/>
                </a:solidFill>
                <a:latin typeface="微軟正黑體" panose="020B0604030504040204" pitchFamily="34" charset="-120"/>
                <a:ea typeface="微軟正黑體" panose="020B0604030504040204" pitchFamily="34" charset="-120"/>
              </a:rPr>
              <a:t>9</a:t>
            </a:r>
            <a:r>
              <a:rPr lang="en-US" altLang="zh-TW" dirty="0">
                <a:ea typeface="微軟正黑體" panose="020B0604030504040204" pitchFamily="34" charset="-120"/>
              </a:rPr>
              <a:t>/</a:t>
            </a:r>
            <a:r>
              <a:rPr lang="en-US" altLang="zh-TW" dirty="0">
                <a:solidFill>
                  <a:schemeClr val="accent2">
                    <a:lumMod val="50000"/>
                  </a:schemeClr>
                </a:solidFill>
                <a:ea typeface="微軟正黑體" panose="020B0604030504040204" pitchFamily="34" charset="-120"/>
              </a:rPr>
              <a:t>10</a:t>
            </a:r>
            <a:r>
              <a:rPr lang="en-US" altLang="zh-TW" dirty="0">
                <a:ea typeface="微軟正黑體" panose="020B0604030504040204" pitchFamily="34" charset="-120"/>
              </a:rPr>
              <a:t> = 90%</a:t>
            </a:r>
          </a:p>
          <a:p>
            <a:pPr>
              <a:buFont typeface="Wingdings" panose="05000000000000000000" pitchFamily="2" charset="2"/>
              <a:buChar char="Ø"/>
            </a:pPr>
            <a:r>
              <a:rPr lang="en-US" altLang="zh-TW" dirty="0">
                <a:latin typeface="微軟正黑體" panose="020B0604030504040204" pitchFamily="34" charset="-120"/>
                <a:ea typeface="微軟正黑體" panose="020B0604030504040204" pitchFamily="34" charset="-120"/>
              </a:rPr>
              <a:t>F1-Score = 85.7</a:t>
            </a:r>
            <a:r>
              <a:rPr lang="en-US" altLang="zh-TW" dirty="0">
                <a:ea typeface="微軟正黑體" panose="020B0604030504040204" pitchFamily="34" charset="-120"/>
              </a:rPr>
              <a:t>%</a:t>
            </a:r>
          </a:p>
          <a:p>
            <a:pPr>
              <a:buFont typeface="Wingdings" panose="05000000000000000000" pitchFamily="2" charset="2"/>
              <a:buChar char="Ø"/>
            </a:pP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F11DF258-4999-69BD-D03D-A97FFD020C8E}"/>
              </a:ext>
            </a:extLst>
          </p:cNvPr>
          <p:cNvSpPr txBox="1"/>
          <p:nvPr/>
        </p:nvSpPr>
        <p:spPr>
          <a:xfrm>
            <a:off x="9841309" y="1528161"/>
            <a:ext cx="1791698" cy="400110"/>
          </a:xfrm>
          <a:prstGeom prst="rect">
            <a:avLst/>
          </a:prstGeom>
          <a:noFill/>
        </p:spPr>
        <p:txBody>
          <a:bodyPr wrap="square">
            <a:spAutoFit/>
          </a:bodyPr>
          <a:lstStyle/>
          <a:p>
            <a:pPr algn="r"/>
            <a:r>
              <a:rPr lang="en-US" altLang="zh-TW" sz="2000" dirty="0">
                <a:latin typeface="微軟正黑體" panose="020B0604030504040204" pitchFamily="34" charset="-120"/>
                <a:ea typeface="微軟正黑體" panose="020B0604030504040204" pitchFamily="34" charset="-120"/>
              </a:rPr>
              <a:t>Virginica</a:t>
            </a:r>
          </a:p>
        </p:txBody>
      </p:sp>
      <p:sp>
        <p:nvSpPr>
          <p:cNvPr id="12" name="投影片編號版面配置區 11">
            <a:extLst>
              <a:ext uri="{FF2B5EF4-FFF2-40B4-BE49-F238E27FC236}">
                <a16:creationId xmlns:a16="http://schemas.microsoft.com/office/drawing/2014/main" id="{98019317-CE6A-9AFC-C0F5-F549E7FDDB0C}"/>
              </a:ext>
            </a:extLst>
          </p:cNvPr>
          <p:cNvSpPr>
            <a:spLocks noGrp="1"/>
          </p:cNvSpPr>
          <p:nvPr>
            <p:ph type="sldNum" sz="quarter" idx="12"/>
          </p:nvPr>
        </p:nvSpPr>
        <p:spPr/>
        <p:txBody>
          <a:bodyPr/>
          <a:lstStyle/>
          <a:p>
            <a:fld id="{B2DC25EE-239B-4C5F-AAD1-255A7D5F1EE2}" type="slidenum">
              <a:rPr lang="en-US" smtClean="0"/>
              <a:t>76</a:t>
            </a:fld>
            <a:endParaRPr lang="en-US" dirty="0"/>
          </a:p>
        </p:txBody>
      </p:sp>
      <p:sp>
        <p:nvSpPr>
          <p:cNvPr id="13" name="頁尾版面配置區 12">
            <a:extLst>
              <a:ext uri="{FF2B5EF4-FFF2-40B4-BE49-F238E27FC236}">
                <a16:creationId xmlns:a16="http://schemas.microsoft.com/office/drawing/2014/main" id="{45068F66-DC8D-3AE7-B3EB-461A6CDB0029}"/>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graphicFrame>
        <p:nvGraphicFramePr>
          <p:cNvPr id="18" name="表格 17">
            <a:extLst>
              <a:ext uri="{FF2B5EF4-FFF2-40B4-BE49-F238E27FC236}">
                <a16:creationId xmlns:a16="http://schemas.microsoft.com/office/drawing/2014/main" id="{6586A74B-5840-0C12-BE24-68F982C5B152}"/>
              </a:ext>
            </a:extLst>
          </p:cNvPr>
          <p:cNvGraphicFramePr>
            <a:graphicFrameLocks noGrp="1"/>
          </p:cNvGraphicFramePr>
          <p:nvPr>
            <p:extLst>
              <p:ext uri="{D42A27DB-BD31-4B8C-83A1-F6EECF244321}">
                <p14:modId xmlns:p14="http://schemas.microsoft.com/office/powerpoint/2010/main" val="601946919"/>
              </p:ext>
            </p:extLst>
          </p:nvPr>
        </p:nvGraphicFramePr>
        <p:xfrm>
          <a:off x="4290646" y="3774831"/>
          <a:ext cx="7342363" cy="2534528"/>
        </p:xfrm>
        <a:graphic>
          <a:graphicData uri="http://schemas.openxmlformats.org/drawingml/2006/table">
            <a:tbl>
              <a:tblPr/>
              <a:tblGrid>
                <a:gridCol w="618739">
                  <a:extLst>
                    <a:ext uri="{9D8B030D-6E8A-4147-A177-3AD203B41FA5}">
                      <a16:colId xmlns:a16="http://schemas.microsoft.com/office/drawing/2014/main" val="1416594141"/>
                    </a:ext>
                  </a:extLst>
                </a:gridCol>
                <a:gridCol w="1593720">
                  <a:extLst>
                    <a:ext uri="{9D8B030D-6E8A-4147-A177-3AD203B41FA5}">
                      <a16:colId xmlns:a16="http://schemas.microsoft.com/office/drawing/2014/main" val="4056583769"/>
                    </a:ext>
                  </a:extLst>
                </a:gridCol>
                <a:gridCol w="1282476">
                  <a:extLst>
                    <a:ext uri="{9D8B030D-6E8A-4147-A177-3AD203B41FA5}">
                      <a16:colId xmlns:a16="http://schemas.microsoft.com/office/drawing/2014/main" val="4199555567"/>
                    </a:ext>
                  </a:extLst>
                </a:gridCol>
                <a:gridCol w="1282476">
                  <a:extLst>
                    <a:ext uri="{9D8B030D-6E8A-4147-A177-3AD203B41FA5}">
                      <a16:colId xmlns:a16="http://schemas.microsoft.com/office/drawing/2014/main" val="2782300960"/>
                    </a:ext>
                  </a:extLst>
                </a:gridCol>
                <a:gridCol w="1282476">
                  <a:extLst>
                    <a:ext uri="{9D8B030D-6E8A-4147-A177-3AD203B41FA5}">
                      <a16:colId xmlns:a16="http://schemas.microsoft.com/office/drawing/2014/main" val="881452323"/>
                    </a:ext>
                  </a:extLst>
                </a:gridCol>
                <a:gridCol w="1282476">
                  <a:extLst>
                    <a:ext uri="{9D8B030D-6E8A-4147-A177-3AD203B41FA5}">
                      <a16:colId xmlns:a16="http://schemas.microsoft.com/office/drawing/2014/main" val="1561093103"/>
                    </a:ext>
                  </a:extLst>
                </a:gridCol>
              </a:tblGrid>
              <a:tr h="354113">
                <a:tc>
                  <a:txBody>
                    <a:bodyPr/>
                    <a:lstStyle/>
                    <a:p>
                      <a:pPr algn="l" fontAlgn="ct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a:noFill/>
                    </a:lnR>
                    <a:lnT>
                      <a:noFill/>
                    </a:lnT>
                    <a:lnB>
                      <a:noFill/>
                    </a:lnB>
                  </a:tcPr>
                </a:tc>
                <a:tc>
                  <a:txBody>
                    <a:bodyPr/>
                    <a:lstStyle/>
                    <a:p>
                      <a:pPr algn="l"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預測值</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672045021"/>
                  </a:ext>
                </a:extLst>
              </a:tr>
              <a:tr h="436083">
                <a:tc>
                  <a:txBody>
                    <a:bodyPr/>
                    <a:lstStyle/>
                    <a:p>
                      <a:pPr algn="l"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0 setosa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 versicolor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effectLst/>
                          <a:latin typeface="微軟正黑體" panose="020B0604030504040204" pitchFamily="34" charset="-120"/>
                          <a:ea typeface="微軟正黑體" panose="020B0604030504040204" pitchFamily="34" charset="-120"/>
                        </a:rPr>
                        <a:t>2 virginica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1"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420123"/>
                  </a:ext>
                </a:extLst>
              </a:tr>
              <a:tr h="436083">
                <a:tc rowSpan="4">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實際值</a:t>
                      </a:r>
                    </a:p>
                  </a:txBody>
                  <a:tcPr marL="7620" marR="7620" marT="7620" marB="0" vert="eaVert"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0 setosa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3490751"/>
                  </a:ext>
                </a:extLst>
              </a:tr>
              <a:tr h="436083">
                <a:tc vMerge="1">
                  <a:txBody>
                    <a:bodyPr/>
                    <a:lstStyle/>
                    <a:p>
                      <a:endParaRPr lang="zh-TW" altLang="en-US"/>
                    </a:p>
                  </a:txBody>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 versicolor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3931880"/>
                  </a:ext>
                </a:extLst>
              </a:tr>
              <a:tr h="436083">
                <a:tc vMerge="1">
                  <a:txBody>
                    <a:bodyPr/>
                    <a:lstStyle/>
                    <a:p>
                      <a:endParaRPr lang="zh-TW" altLang="en-US"/>
                    </a:p>
                  </a:txBody>
                  <a:tcPr/>
                </a:tc>
                <a:tc>
                  <a:txBody>
                    <a:bodyPr/>
                    <a:lstStyle/>
                    <a:p>
                      <a:pPr algn="ctr" fontAlgn="ctr"/>
                      <a:r>
                        <a:rPr 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2 virginica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762004054"/>
                  </a:ext>
                </a:extLst>
              </a:tr>
              <a:tr h="436083">
                <a:tc vMerge="1">
                  <a:txBody>
                    <a:bodyPr/>
                    <a:lstStyle/>
                    <a:p>
                      <a:endParaRPr lang="zh-TW" altLang="en-US"/>
                    </a:p>
                  </a:txBody>
                  <a:tcPr/>
                </a:tc>
                <a:tc>
                  <a:txBody>
                    <a:bodyPr/>
                    <a:lstStyle/>
                    <a:p>
                      <a:pPr algn="ctr" fontAlgn="ctr"/>
                      <a:r>
                        <a:rPr lang="en-US" sz="1200" b="0" i="1"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1743683"/>
                  </a:ext>
                </a:extLst>
              </a:tr>
            </a:tbl>
          </a:graphicData>
        </a:graphic>
      </p:graphicFrame>
    </p:spTree>
    <p:extLst>
      <p:ext uri="{BB962C8B-B14F-4D97-AF65-F5344CB8AC3E}">
        <p14:creationId xmlns:p14="http://schemas.microsoft.com/office/powerpoint/2010/main" val="2385855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Prediction </a:t>
            </a:r>
            <a:r>
              <a:rPr lang="zh-TW" altLang="en-US" dirty="0">
                <a:latin typeface="微軟正黑體" panose="020B0604030504040204" pitchFamily="34" charset="-120"/>
                <a:ea typeface="微軟正黑體" panose="020B0604030504040204" pitchFamily="34" charset="-120"/>
              </a:rPr>
              <a:t>預測 </a:t>
            </a:r>
            <a:r>
              <a:rPr lang="zh-TW" altLang="en-US" u="sng" dirty="0">
                <a:ea typeface="微軟正黑體" panose="020B0604030504040204" pitchFamily="34" charset="-120"/>
              </a:rPr>
              <a:t>所有資料</a:t>
            </a:r>
            <a:endParaRPr lang="zh-TW" altLang="en-US" u="sng" dirty="0">
              <a:latin typeface="微軟正黑體" panose="020B0604030504040204" pitchFamily="34" charset="-120"/>
              <a:ea typeface="微軟正黑體" panose="020B0604030504040204" pitchFamily="34" charset="-120"/>
            </a:endParaRP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473289" y="2189534"/>
            <a:ext cx="11245422" cy="1168263"/>
          </a:xfrm>
        </p:spPr>
        <p:txBody>
          <a:bodyPr>
            <a:normAutofit/>
          </a:bodyPr>
          <a:lstStyle/>
          <a:p>
            <a:r>
              <a:rPr lang="zh-TW" altLang="en-US" dirty="0">
                <a:latin typeface="微軟正黑體" panose="020B0604030504040204" pitchFamily="34" charset="-120"/>
                <a:ea typeface="微軟正黑體" panose="020B0604030504040204" pitchFamily="34" charset="-120"/>
              </a:rPr>
              <a:t>答對</a:t>
            </a:r>
            <a:r>
              <a:rPr lang="en-US" altLang="zh-TW" dirty="0">
                <a:ea typeface="微軟正黑體" panose="020B0604030504040204" pitchFamily="34" charset="-120"/>
              </a:rPr>
              <a:t>122</a:t>
            </a:r>
            <a:r>
              <a:rPr lang="zh-TW" altLang="en-US" dirty="0">
                <a:latin typeface="微軟正黑體" panose="020B0604030504040204" pitchFamily="34" charset="-120"/>
                <a:ea typeface="微軟正黑體" panose="020B0604030504040204" pitchFamily="34" charset="-120"/>
              </a:rPr>
              <a:t>個；答錯</a:t>
            </a:r>
            <a:r>
              <a:rPr lang="en-US" altLang="zh-TW" dirty="0">
                <a:latin typeface="微軟正黑體" panose="020B0604030504040204" pitchFamily="34" charset="-120"/>
                <a:ea typeface="微軟正黑體" panose="020B0604030504040204" pitchFamily="34" charset="-120"/>
              </a:rPr>
              <a:t>28</a:t>
            </a:r>
            <a:r>
              <a:rPr lang="zh-TW" altLang="en-US" dirty="0">
                <a:latin typeface="微軟正黑體" panose="020B0604030504040204" pitchFamily="34" charset="-120"/>
                <a:ea typeface="微軟正黑體" panose="020B0604030504040204" pitchFamily="34" charset="-120"/>
              </a:rPr>
              <a:t>個 （</a:t>
            </a:r>
            <a:r>
              <a:rPr lang="en-US" altLang="zh-TW" dirty="0">
                <a:latin typeface="微軟正黑體" panose="020B0604030504040204" pitchFamily="34" charset="-120"/>
                <a:ea typeface="微軟正黑體" panose="020B0604030504040204" pitchFamily="34" charset="-120"/>
              </a:rPr>
              <a:t>Total</a:t>
            </a:r>
            <a:r>
              <a:rPr lang="zh-TW" altLang="en-US" dirty="0">
                <a:latin typeface="微軟正黑體" panose="020B0604030504040204" pitchFamily="34" charset="-120"/>
                <a:ea typeface="微軟正黑體" panose="020B0604030504040204" pitchFamily="34" charset="-120"/>
              </a:rPr>
              <a:t>：</a:t>
            </a:r>
            <a:r>
              <a:rPr lang="en-US" altLang="zh-TW" u="sng" dirty="0">
                <a:ea typeface="微軟正黑體" panose="020B0604030504040204" pitchFamily="34" charset="-120"/>
              </a:rPr>
              <a:t>150</a:t>
            </a:r>
            <a:r>
              <a:rPr lang="zh-TW" altLang="en-US" u="sng" dirty="0">
                <a:ea typeface="微軟正黑體" panose="020B0604030504040204" pitchFamily="34" charset="-120"/>
              </a:rPr>
              <a:t>筆</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Accuracy</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實際值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預測值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數量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測試資料數量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ea typeface="微軟正黑體" panose="020B0604030504040204" pitchFamily="34" charset="-120"/>
              </a:rPr>
              <a:t>122</a:t>
            </a:r>
            <a:r>
              <a:rPr lang="en-US" altLang="zh-TW" dirty="0">
                <a:latin typeface="微軟正黑體" panose="020B0604030504040204" pitchFamily="34" charset="-120"/>
                <a:ea typeface="微軟正黑體" panose="020B0604030504040204" pitchFamily="34" charset="-120"/>
              </a:rPr>
              <a:t>/150 = </a:t>
            </a:r>
            <a:r>
              <a:rPr lang="en-US" altLang="zh-TW" dirty="0">
                <a:ea typeface="微軟正黑體" panose="020B0604030504040204" pitchFamily="34" charset="-120"/>
              </a:rPr>
              <a:t>81.3</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F4B10B88-99B8-702C-F5CA-32BF24D46E99}"/>
              </a:ext>
            </a:extLst>
          </p:cNvPr>
          <p:cNvSpPr txBox="1"/>
          <p:nvPr/>
        </p:nvSpPr>
        <p:spPr>
          <a:xfrm>
            <a:off x="3325023" y="3500203"/>
            <a:ext cx="3966409" cy="461665"/>
          </a:xfrm>
          <a:prstGeom prst="rect">
            <a:avLst/>
          </a:prstGeom>
          <a:noFill/>
        </p:spPr>
        <p:txBody>
          <a:bodyPr wrap="square">
            <a:spAutoFit/>
          </a:bodyPr>
          <a:lstStyle/>
          <a:p>
            <a:pPr algn="dist"/>
            <a:r>
              <a:rPr lang="zh-TW" altLang="en-US" sz="2400" dirty="0">
                <a:latin typeface="微軟正黑體" panose="020B0604030504040204" pitchFamily="34" charset="-120"/>
                <a:ea typeface="微軟正黑體" panose="020B0604030504040204" pitchFamily="34" charset="-120"/>
              </a:rPr>
              <a:t>預測值</a:t>
            </a:r>
            <a:endParaRPr lang="en-US" altLang="zh-TW" sz="24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449E632D-5008-9C8F-0827-C292D5A80967}"/>
              </a:ext>
            </a:extLst>
          </p:cNvPr>
          <p:cNvSpPr txBox="1"/>
          <p:nvPr/>
        </p:nvSpPr>
        <p:spPr>
          <a:xfrm>
            <a:off x="561570" y="4651063"/>
            <a:ext cx="553998" cy="1318553"/>
          </a:xfrm>
          <a:prstGeom prst="rect">
            <a:avLst/>
          </a:prstGeom>
          <a:noFill/>
        </p:spPr>
        <p:txBody>
          <a:bodyPr vert="eaVert" wrap="square">
            <a:spAutoFit/>
          </a:bodyPr>
          <a:lstStyle/>
          <a:p>
            <a:pPr algn="ctr"/>
            <a:r>
              <a:rPr lang="zh-TW" altLang="en-US" sz="2400" dirty="0">
                <a:latin typeface="微軟正黑體" panose="020B0604030504040204" pitchFamily="34" charset="-120"/>
                <a:ea typeface="微軟正黑體" panose="020B0604030504040204" pitchFamily="34" charset="-120"/>
              </a:rPr>
              <a:t>實際值</a:t>
            </a:r>
            <a:endParaRPr lang="en-US" altLang="zh-TW" sz="2400" dirty="0">
              <a:latin typeface="微軟正黑體" panose="020B0604030504040204" pitchFamily="34" charset="-120"/>
              <a:ea typeface="微軟正黑體" panose="020B0604030504040204" pitchFamily="34" charset="-120"/>
            </a:endParaRPr>
          </a:p>
        </p:txBody>
      </p:sp>
      <p:sp>
        <p:nvSpPr>
          <p:cNvPr id="11" name="投影片編號版面配置區 10">
            <a:extLst>
              <a:ext uri="{FF2B5EF4-FFF2-40B4-BE49-F238E27FC236}">
                <a16:creationId xmlns:a16="http://schemas.microsoft.com/office/drawing/2014/main" id="{87F6B99B-D8D8-1B1D-78F0-DA3ABF4798A6}"/>
              </a:ext>
            </a:extLst>
          </p:cNvPr>
          <p:cNvSpPr>
            <a:spLocks noGrp="1"/>
          </p:cNvSpPr>
          <p:nvPr>
            <p:ph type="sldNum" sz="quarter" idx="12"/>
          </p:nvPr>
        </p:nvSpPr>
        <p:spPr/>
        <p:txBody>
          <a:bodyPr/>
          <a:lstStyle/>
          <a:p>
            <a:fld id="{B2DC25EE-239B-4C5F-AAD1-255A7D5F1EE2}" type="slidenum">
              <a:rPr lang="en-US" smtClean="0"/>
              <a:t>77</a:t>
            </a:fld>
            <a:endParaRPr lang="en-US" dirty="0"/>
          </a:p>
        </p:txBody>
      </p:sp>
      <p:sp>
        <p:nvSpPr>
          <p:cNvPr id="12" name="頁尾版面配置區 11">
            <a:extLst>
              <a:ext uri="{FF2B5EF4-FFF2-40B4-BE49-F238E27FC236}">
                <a16:creationId xmlns:a16="http://schemas.microsoft.com/office/drawing/2014/main" id="{DCFC37B6-699B-85F6-25F4-69A90ACF499C}"/>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pic>
        <p:nvPicPr>
          <p:cNvPr id="7" name="圖片 6">
            <a:extLst>
              <a:ext uri="{FF2B5EF4-FFF2-40B4-BE49-F238E27FC236}">
                <a16:creationId xmlns:a16="http://schemas.microsoft.com/office/drawing/2014/main" id="{ED7B3795-1797-5176-812C-456F85EA7D19}"/>
              </a:ext>
            </a:extLst>
          </p:cNvPr>
          <p:cNvPicPr>
            <a:picLocks noChangeAspect="1"/>
          </p:cNvPicPr>
          <p:nvPr/>
        </p:nvPicPr>
        <p:blipFill>
          <a:blip r:embed="rId3"/>
          <a:stretch>
            <a:fillRect/>
          </a:stretch>
        </p:blipFill>
        <p:spPr>
          <a:xfrm>
            <a:off x="1115568" y="3961868"/>
            <a:ext cx="6476169" cy="2167812"/>
          </a:xfrm>
          <a:prstGeom prst="rect">
            <a:avLst/>
          </a:prstGeom>
          <a:noFill/>
          <a:ln w="3175">
            <a:solidFill>
              <a:schemeClr val="tx1"/>
            </a:solidFill>
          </a:ln>
        </p:spPr>
      </p:pic>
    </p:spTree>
    <p:extLst>
      <p:ext uri="{BB962C8B-B14F-4D97-AF65-F5344CB8AC3E}">
        <p14:creationId xmlns:p14="http://schemas.microsoft.com/office/powerpoint/2010/main" val="2499696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Prediction </a:t>
            </a:r>
            <a:r>
              <a:rPr lang="zh-TW" altLang="en-US" dirty="0">
                <a:latin typeface="微軟正黑體" panose="020B0604030504040204" pitchFamily="34" charset="-120"/>
                <a:ea typeface="微軟正黑體" panose="020B0604030504040204" pitchFamily="34" charset="-120"/>
              </a:rPr>
              <a:t>預測 </a:t>
            </a:r>
            <a:r>
              <a:rPr lang="zh-TW" altLang="en-US" u="sng" dirty="0">
                <a:ea typeface="微軟正黑體" panose="020B0604030504040204" pitchFamily="34" charset="-120"/>
              </a:rPr>
              <a:t>所有資料</a:t>
            </a:r>
            <a:endParaRPr lang="zh-TW" altLang="en-US" u="sng" dirty="0">
              <a:latin typeface="微軟正黑體" panose="020B0604030504040204" pitchFamily="34" charset="-120"/>
              <a:ea typeface="微軟正黑體" panose="020B0604030504040204" pitchFamily="34" charset="-120"/>
            </a:endParaRP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569030" y="2204755"/>
            <a:ext cx="10168128" cy="3694176"/>
          </a:xfrm>
        </p:spPr>
        <p:txBody>
          <a:bodyPr>
            <a:normAutofit/>
          </a:bodyPr>
          <a:lstStyle/>
          <a:p>
            <a:r>
              <a:rPr lang="zh-TW" altLang="en-US" dirty="0">
                <a:latin typeface="微軟正黑體" panose="020B0604030504040204" pitchFamily="34" charset="-120"/>
                <a:ea typeface="微軟正黑體" panose="020B0604030504040204" pitchFamily="34" charset="-120"/>
              </a:rPr>
              <a:t>類別：</a:t>
            </a:r>
            <a:r>
              <a:rPr lang="en-US" altLang="zh-TW" dirty="0">
                <a:latin typeface="微軟正黑體" panose="020B0604030504040204" pitchFamily="34" charset="-120"/>
                <a:ea typeface="微軟正黑體" panose="020B0604030504040204" pitchFamily="34" charset="-120"/>
              </a:rPr>
              <a:t>0</a:t>
            </a:r>
          </a:p>
          <a:p>
            <a:pPr>
              <a:buFont typeface="Wingdings" panose="05000000000000000000" pitchFamily="2" charset="2"/>
              <a:buChar char="Ø"/>
            </a:pPr>
            <a:r>
              <a:rPr lang="en-US" altLang="zh-TW" dirty="0">
                <a:ea typeface="微軟正黑體" panose="020B0604030504040204" pitchFamily="34" charset="-120"/>
              </a:rPr>
              <a:t>Precision = </a:t>
            </a:r>
            <a:r>
              <a:rPr lang="en-US" altLang="zh-TW" dirty="0">
                <a:solidFill>
                  <a:schemeClr val="accent1"/>
                </a:solidFill>
                <a:ea typeface="微軟正黑體" panose="020B0604030504040204" pitchFamily="34" charset="-120"/>
              </a:rPr>
              <a:t>50</a:t>
            </a:r>
            <a:r>
              <a:rPr lang="en-US" altLang="zh-TW" dirty="0">
                <a:ea typeface="微軟正黑體" panose="020B0604030504040204" pitchFamily="34" charset="-120"/>
              </a:rPr>
              <a:t>/</a:t>
            </a:r>
            <a:r>
              <a:rPr lang="en-US" altLang="zh-TW" dirty="0">
                <a:solidFill>
                  <a:schemeClr val="accent3">
                    <a:lumMod val="50000"/>
                  </a:schemeClr>
                </a:solidFill>
                <a:ea typeface="微軟正黑體" panose="020B0604030504040204" pitchFamily="34" charset="-120"/>
              </a:rPr>
              <a:t>50</a:t>
            </a:r>
            <a:r>
              <a:rPr lang="en-US" altLang="zh-TW" dirty="0">
                <a:ea typeface="微軟正黑體" panose="020B0604030504040204" pitchFamily="34" charset="-120"/>
              </a:rPr>
              <a:t> = 100%</a:t>
            </a:r>
          </a:p>
          <a:p>
            <a:pPr>
              <a:buFont typeface="Wingdings" panose="05000000000000000000" pitchFamily="2" charset="2"/>
              <a:buChar char="Ø"/>
            </a:pPr>
            <a:r>
              <a:rPr lang="en-US" altLang="zh-TW" dirty="0">
                <a:latin typeface="微軟正黑體" panose="020B0604030504040204" pitchFamily="34" charset="-120"/>
                <a:ea typeface="微軟正黑體" panose="020B0604030504040204" pitchFamily="34" charset="-120"/>
              </a:rPr>
              <a:t>Recall = </a:t>
            </a:r>
            <a:r>
              <a:rPr lang="en-US" altLang="zh-TW" dirty="0">
                <a:solidFill>
                  <a:schemeClr val="accent1"/>
                </a:solidFill>
                <a:latin typeface="微軟正黑體" panose="020B0604030504040204" pitchFamily="34" charset="-120"/>
                <a:ea typeface="微軟正黑體" panose="020B0604030504040204" pitchFamily="34" charset="-120"/>
              </a:rPr>
              <a:t>5</a:t>
            </a:r>
            <a:r>
              <a:rPr lang="en-US" altLang="zh-TW" dirty="0">
                <a:solidFill>
                  <a:schemeClr val="accent1"/>
                </a:solidFill>
                <a:ea typeface="微軟正黑體" panose="020B0604030504040204" pitchFamily="34" charset="-120"/>
              </a:rPr>
              <a:t>0</a:t>
            </a:r>
            <a:r>
              <a:rPr lang="en-US" altLang="zh-TW" dirty="0">
                <a:ea typeface="微軟正黑體" panose="020B0604030504040204" pitchFamily="34" charset="-120"/>
              </a:rPr>
              <a:t>/</a:t>
            </a:r>
            <a:r>
              <a:rPr lang="en-US" altLang="zh-TW" dirty="0">
                <a:solidFill>
                  <a:schemeClr val="accent2">
                    <a:lumMod val="50000"/>
                  </a:schemeClr>
                </a:solidFill>
                <a:ea typeface="微軟正黑體" panose="020B0604030504040204" pitchFamily="34" charset="-120"/>
              </a:rPr>
              <a:t>50</a:t>
            </a:r>
            <a:r>
              <a:rPr lang="en-US" altLang="zh-TW" dirty="0">
                <a:ea typeface="微軟正黑體" panose="020B0604030504040204" pitchFamily="34" charset="-120"/>
              </a:rPr>
              <a:t> = 100%</a:t>
            </a:r>
          </a:p>
          <a:p>
            <a:pPr>
              <a:buFont typeface="Wingdings" panose="05000000000000000000" pitchFamily="2" charset="2"/>
              <a:buChar char="Ø"/>
            </a:pPr>
            <a:r>
              <a:rPr lang="en-US" altLang="zh-TW" dirty="0">
                <a:latin typeface="微軟正黑體" panose="020B0604030504040204" pitchFamily="34" charset="-120"/>
                <a:ea typeface="微軟正黑體" panose="020B0604030504040204" pitchFamily="34" charset="-120"/>
              </a:rPr>
              <a:t>F1-Score = </a:t>
            </a:r>
            <a:r>
              <a:rPr lang="en-US" altLang="zh-TW" dirty="0">
                <a:ea typeface="微軟正黑體" panose="020B0604030504040204" pitchFamily="34" charset="-120"/>
              </a:rPr>
              <a:t>100%</a:t>
            </a:r>
          </a:p>
          <a:p>
            <a:pPr>
              <a:buFont typeface="Wingdings" panose="05000000000000000000" pitchFamily="2" charset="2"/>
              <a:buChar char="Ø"/>
            </a:pP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F11DF258-4999-69BD-D03D-A97FFD020C8E}"/>
              </a:ext>
            </a:extLst>
          </p:cNvPr>
          <p:cNvSpPr txBox="1"/>
          <p:nvPr/>
        </p:nvSpPr>
        <p:spPr>
          <a:xfrm>
            <a:off x="9841309" y="1528161"/>
            <a:ext cx="1791698" cy="400110"/>
          </a:xfrm>
          <a:prstGeom prst="rect">
            <a:avLst/>
          </a:prstGeom>
          <a:noFill/>
        </p:spPr>
        <p:txBody>
          <a:bodyPr wrap="square">
            <a:spAutoFit/>
          </a:bodyPr>
          <a:lstStyle/>
          <a:p>
            <a:pPr algn="r"/>
            <a:r>
              <a:rPr lang="en-US" altLang="zh-TW" sz="2000" dirty="0">
                <a:latin typeface="微軟正黑體" panose="020B0604030504040204" pitchFamily="34" charset="-120"/>
                <a:ea typeface="微軟正黑體" panose="020B0604030504040204" pitchFamily="34" charset="-120"/>
              </a:rPr>
              <a:t>Setosa</a:t>
            </a:r>
          </a:p>
        </p:txBody>
      </p:sp>
      <p:sp>
        <p:nvSpPr>
          <p:cNvPr id="12" name="投影片編號版面配置區 11">
            <a:extLst>
              <a:ext uri="{FF2B5EF4-FFF2-40B4-BE49-F238E27FC236}">
                <a16:creationId xmlns:a16="http://schemas.microsoft.com/office/drawing/2014/main" id="{98019317-CE6A-9AFC-C0F5-F549E7FDDB0C}"/>
              </a:ext>
            </a:extLst>
          </p:cNvPr>
          <p:cNvSpPr>
            <a:spLocks noGrp="1"/>
          </p:cNvSpPr>
          <p:nvPr>
            <p:ph type="sldNum" sz="quarter" idx="12"/>
          </p:nvPr>
        </p:nvSpPr>
        <p:spPr/>
        <p:txBody>
          <a:bodyPr/>
          <a:lstStyle/>
          <a:p>
            <a:fld id="{B2DC25EE-239B-4C5F-AAD1-255A7D5F1EE2}" type="slidenum">
              <a:rPr lang="en-US" smtClean="0"/>
              <a:t>78</a:t>
            </a:fld>
            <a:endParaRPr lang="en-US" dirty="0"/>
          </a:p>
        </p:txBody>
      </p:sp>
      <p:sp>
        <p:nvSpPr>
          <p:cNvPr id="13" name="頁尾版面配置區 12">
            <a:extLst>
              <a:ext uri="{FF2B5EF4-FFF2-40B4-BE49-F238E27FC236}">
                <a16:creationId xmlns:a16="http://schemas.microsoft.com/office/drawing/2014/main" id="{45068F66-DC8D-3AE7-B3EB-461A6CDB0029}"/>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graphicFrame>
        <p:nvGraphicFramePr>
          <p:cNvPr id="18" name="表格 17">
            <a:extLst>
              <a:ext uri="{FF2B5EF4-FFF2-40B4-BE49-F238E27FC236}">
                <a16:creationId xmlns:a16="http://schemas.microsoft.com/office/drawing/2014/main" id="{6586A74B-5840-0C12-BE24-68F982C5B152}"/>
              </a:ext>
            </a:extLst>
          </p:cNvPr>
          <p:cNvGraphicFramePr>
            <a:graphicFrameLocks noGrp="1"/>
          </p:cNvGraphicFramePr>
          <p:nvPr>
            <p:extLst>
              <p:ext uri="{D42A27DB-BD31-4B8C-83A1-F6EECF244321}">
                <p14:modId xmlns:p14="http://schemas.microsoft.com/office/powerpoint/2010/main" val="399195874"/>
              </p:ext>
            </p:extLst>
          </p:nvPr>
        </p:nvGraphicFramePr>
        <p:xfrm>
          <a:off x="4290646" y="3774831"/>
          <a:ext cx="7342363" cy="2534528"/>
        </p:xfrm>
        <a:graphic>
          <a:graphicData uri="http://schemas.openxmlformats.org/drawingml/2006/table">
            <a:tbl>
              <a:tblPr/>
              <a:tblGrid>
                <a:gridCol w="618739">
                  <a:extLst>
                    <a:ext uri="{9D8B030D-6E8A-4147-A177-3AD203B41FA5}">
                      <a16:colId xmlns:a16="http://schemas.microsoft.com/office/drawing/2014/main" val="1416594141"/>
                    </a:ext>
                  </a:extLst>
                </a:gridCol>
                <a:gridCol w="1593720">
                  <a:extLst>
                    <a:ext uri="{9D8B030D-6E8A-4147-A177-3AD203B41FA5}">
                      <a16:colId xmlns:a16="http://schemas.microsoft.com/office/drawing/2014/main" val="4056583769"/>
                    </a:ext>
                  </a:extLst>
                </a:gridCol>
                <a:gridCol w="1282476">
                  <a:extLst>
                    <a:ext uri="{9D8B030D-6E8A-4147-A177-3AD203B41FA5}">
                      <a16:colId xmlns:a16="http://schemas.microsoft.com/office/drawing/2014/main" val="4199555567"/>
                    </a:ext>
                  </a:extLst>
                </a:gridCol>
                <a:gridCol w="1282476">
                  <a:extLst>
                    <a:ext uri="{9D8B030D-6E8A-4147-A177-3AD203B41FA5}">
                      <a16:colId xmlns:a16="http://schemas.microsoft.com/office/drawing/2014/main" val="2782300960"/>
                    </a:ext>
                  </a:extLst>
                </a:gridCol>
                <a:gridCol w="1282476">
                  <a:extLst>
                    <a:ext uri="{9D8B030D-6E8A-4147-A177-3AD203B41FA5}">
                      <a16:colId xmlns:a16="http://schemas.microsoft.com/office/drawing/2014/main" val="881452323"/>
                    </a:ext>
                  </a:extLst>
                </a:gridCol>
                <a:gridCol w="1282476">
                  <a:extLst>
                    <a:ext uri="{9D8B030D-6E8A-4147-A177-3AD203B41FA5}">
                      <a16:colId xmlns:a16="http://schemas.microsoft.com/office/drawing/2014/main" val="1561093103"/>
                    </a:ext>
                  </a:extLst>
                </a:gridCol>
              </a:tblGrid>
              <a:tr h="354113">
                <a:tc>
                  <a:txBody>
                    <a:bodyPr/>
                    <a:lstStyle/>
                    <a:p>
                      <a:pPr algn="l" fontAlgn="ct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a:noFill/>
                    </a:lnR>
                    <a:lnT>
                      <a:noFill/>
                    </a:lnT>
                    <a:lnB>
                      <a:noFill/>
                    </a:lnB>
                  </a:tcPr>
                </a:tc>
                <a:tc>
                  <a:txBody>
                    <a:bodyPr/>
                    <a:lstStyle/>
                    <a:p>
                      <a:pPr algn="l"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預測值</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672045021"/>
                  </a:ext>
                </a:extLst>
              </a:tr>
              <a:tr h="436083">
                <a:tc>
                  <a:txBody>
                    <a:bodyPr/>
                    <a:lstStyle/>
                    <a:p>
                      <a:pPr algn="l"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fontAlgn="ctr" latinLnBrk="0" hangingPunct="1"/>
                      <a:endParaRPr lang="zh-TW" alt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 setosa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 versicolor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2 virginica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420123"/>
                  </a:ext>
                </a:extLst>
              </a:tr>
              <a:tr h="436083">
                <a:tc rowSpan="4">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實際值</a:t>
                      </a:r>
                    </a:p>
                  </a:txBody>
                  <a:tcPr marL="7620" marR="7620" marT="7620" marB="0" vert="eaVert"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 setosa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93490751"/>
                  </a:ext>
                </a:extLst>
              </a:tr>
              <a:tr h="436083">
                <a:tc vMerge="1">
                  <a:txBody>
                    <a:bodyPr/>
                    <a:lstStyle/>
                    <a:p>
                      <a:endParaRPr lang="zh-TW" altLang="en-US"/>
                    </a:p>
                  </a:txBody>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 versicolor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3931880"/>
                  </a:ext>
                </a:extLst>
              </a:tr>
              <a:tr h="436083">
                <a:tc vMerge="1">
                  <a:txBody>
                    <a:bodyPr/>
                    <a:lstStyle/>
                    <a:p>
                      <a:endParaRPr lang="zh-TW" altLang="en-US"/>
                    </a:p>
                  </a:txBody>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2 virginica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2004054"/>
                  </a:ext>
                </a:extLst>
              </a:tr>
              <a:tr h="436083">
                <a:tc vMerge="1">
                  <a:txBody>
                    <a:bodyPr/>
                    <a:lstStyle/>
                    <a:p>
                      <a:endParaRPr lang="zh-TW"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150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1743683"/>
                  </a:ext>
                </a:extLst>
              </a:tr>
            </a:tbl>
          </a:graphicData>
        </a:graphic>
      </p:graphicFrame>
    </p:spTree>
    <p:extLst>
      <p:ext uri="{BB962C8B-B14F-4D97-AF65-F5344CB8AC3E}">
        <p14:creationId xmlns:p14="http://schemas.microsoft.com/office/powerpoint/2010/main" val="993075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Prediction </a:t>
            </a:r>
            <a:r>
              <a:rPr lang="zh-TW" altLang="en-US" dirty="0">
                <a:latin typeface="微軟正黑體" panose="020B0604030504040204" pitchFamily="34" charset="-120"/>
                <a:ea typeface="微軟正黑體" panose="020B0604030504040204" pitchFamily="34" charset="-120"/>
              </a:rPr>
              <a:t>預測 </a:t>
            </a:r>
            <a:r>
              <a:rPr lang="zh-TW" altLang="en-US" u="sng" dirty="0">
                <a:ea typeface="微軟正黑體" panose="020B0604030504040204" pitchFamily="34" charset="-120"/>
              </a:rPr>
              <a:t>所有資料</a:t>
            </a:r>
            <a:endParaRPr lang="zh-TW" altLang="en-US" u="sng" dirty="0">
              <a:latin typeface="微軟正黑體" panose="020B0604030504040204" pitchFamily="34" charset="-120"/>
              <a:ea typeface="微軟正黑體" panose="020B0604030504040204" pitchFamily="34" charset="-120"/>
            </a:endParaRP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569030" y="2204755"/>
            <a:ext cx="10168128" cy="3694176"/>
          </a:xfrm>
        </p:spPr>
        <p:txBody>
          <a:bodyPr>
            <a:normAutofit/>
          </a:bodyPr>
          <a:lstStyle/>
          <a:p>
            <a:r>
              <a:rPr lang="zh-TW" altLang="en-US" dirty="0">
                <a:latin typeface="微軟正黑體" panose="020B0604030504040204" pitchFamily="34" charset="-120"/>
                <a:ea typeface="微軟正黑體" panose="020B0604030504040204" pitchFamily="34" charset="-120"/>
              </a:rPr>
              <a:t>類別：</a:t>
            </a:r>
            <a:r>
              <a:rPr lang="en-US" altLang="zh-TW" dirty="0">
                <a:ea typeface="微軟正黑體" panose="020B0604030504040204" pitchFamily="34" charset="-120"/>
              </a:rPr>
              <a:t>1</a:t>
            </a:r>
            <a:endParaRPr lang="en-US" altLang="zh-TW"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Ø"/>
            </a:pPr>
            <a:r>
              <a:rPr lang="en-US" altLang="zh-TW" dirty="0">
                <a:ea typeface="微軟正黑體" panose="020B0604030504040204" pitchFamily="34" charset="-120"/>
              </a:rPr>
              <a:t>Precision = </a:t>
            </a:r>
            <a:r>
              <a:rPr lang="en-US" altLang="zh-TW" dirty="0">
                <a:solidFill>
                  <a:schemeClr val="accent1"/>
                </a:solidFill>
                <a:ea typeface="微軟正黑體" panose="020B0604030504040204" pitchFamily="34" charset="-120"/>
              </a:rPr>
              <a:t>38</a:t>
            </a:r>
            <a:r>
              <a:rPr lang="en-US" altLang="zh-TW" dirty="0">
                <a:ea typeface="微軟正黑體" panose="020B0604030504040204" pitchFamily="34" charset="-120"/>
              </a:rPr>
              <a:t>/</a:t>
            </a:r>
            <a:r>
              <a:rPr lang="en-US" altLang="zh-TW" dirty="0">
                <a:solidFill>
                  <a:schemeClr val="accent3">
                    <a:lumMod val="50000"/>
                  </a:schemeClr>
                </a:solidFill>
                <a:ea typeface="微軟正黑體" panose="020B0604030504040204" pitchFamily="34" charset="-120"/>
              </a:rPr>
              <a:t>54</a:t>
            </a:r>
            <a:r>
              <a:rPr lang="en-US" altLang="zh-TW" dirty="0">
                <a:ea typeface="微軟正黑體" panose="020B0604030504040204" pitchFamily="34" charset="-120"/>
              </a:rPr>
              <a:t> = 70.3%</a:t>
            </a:r>
          </a:p>
          <a:p>
            <a:pPr>
              <a:buFont typeface="Wingdings" panose="05000000000000000000" pitchFamily="2" charset="2"/>
              <a:buChar char="Ø"/>
            </a:pPr>
            <a:r>
              <a:rPr lang="en-US" altLang="zh-TW" dirty="0">
                <a:latin typeface="微軟正黑體" panose="020B0604030504040204" pitchFamily="34" charset="-120"/>
                <a:ea typeface="微軟正黑體" panose="020B0604030504040204" pitchFamily="34" charset="-120"/>
              </a:rPr>
              <a:t>Recall = </a:t>
            </a:r>
            <a:r>
              <a:rPr lang="en-US" altLang="zh-TW" dirty="0">
                <a:solidFill>
                  <a:schemeClr val="accent1"/>
                </a:solidFill>
                <a:ea typeface="微軟正黑體" panose="020B0604030504040204" pitchFamily="34" charset="-120"/>
              </a:rPr>
              <a:t>38</a:t>
            </a:r>
            <a:r>
              <a:rPr lang="en-US" altLang="zh-TW" dirty="0">
                <a:ea typeface="微軟正黑體" panose="020B0604030504040204" pitchFamily="34" charset="-120"/>
              </a:rPr>
              <a:t>/</a:t>
            </a:r>
            <a:r>
              <a:rPr lang="en-US" altLang="zh-TW" dirty="0">
                <a:solidFill>
                  <a:schemeClr val="accent2">
                    <a:lumMod val="50000"/>
                  </a:schemeClr>
                </a:solidFill>
                <a:ea typeface="微軟正黑體" panose="020B0604030504040204" pitchFamily="34" charset="-120"/>
              </a:rPr>
              <a:t>50</a:t>
            </a:r>
            <a:r>
              <a:rPr lang="en-US" altLang="zh-TW" dirty="0">
                <a:ea typeface="微軟正黑體" panose="020B0604030504040204" pitchFamily="34" charset="-120"/>
              </a:rPr>
              <a:t> = 76%</a:t>
            </a:r>
          </a:p>
          <a:p>
            <a:pPr>
              <a:buFont typeface="Wingdings" panose="05000000000000000000" pitchFamily="2" charset="2"/>
              <a:buChar char="Ø"/>
            </a:pPr>
            <a:r>
              <a:rPr lang="en-US" altLang="zh-TW" dirty="0">
                <a:latin typeface="微軟正黑體" panose="020B0604030504040204" pitchFamily="34" charset="-120"/>
                <a:ea typeface="微軟正黑體" panose="020B0604030504040204" pitchFamily="34" charset="-120"/>
              </a:rPr>
              <a:t>F1-Score = 73.1</a:t>
            </a:r>
            <a:r>
              <a:rPr lang="en-US" altLang="zh-TW" dirty="0">
                <a:ea typeface="微軟正黑體" panose="020B0604030504040204" pitchFamily="34" charset="-120"/>
              </a:rPr>
              <a:t>%</a:t>
            </a:r>
          </a:p>
          <a:p>
            <a:pPr>
              <a:buFont typeface="Wingdings" panose="05000000000000000000" pitchFamily="2" charset="2"/>
              <a:buChar char="Ø"/>
            </a:pP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F11DF258-4999-69BD-D03D-A97FFD020C8E}"/>
              </a:ext>
            </a:extLst>
          </p:cNvPr>
          <p:cNvSpPr txBox="1"/>
          <p:nvPr/>
        </p:nvSpPr>
        <p:spPr>
          <a:xfrm>
            <a:off x="9841309" y="1528161"/>
            <a:ext cx="1791698" cy="400110"/>
          </a:xfrm>
          <a:prstGeom prst="rect">
            <a:avLst/>
          </a:prstGeom>
          <a:noFill/>
        </p:spPr>
        <p:txBody>
          <a:bodyPr wrap="square">
            <a:spAutoFit/>
          </a:bodyPr>
          <a:lstStyle/>
          <a:p>
            <a:pPr algn="r"/>
            <a:r>
              <a:rPr lang="en-US" altLang="zh-TW" sz="2000" dirty="0">
                <a:latin typeface="微軟正黑體" panose="020B0604030504040204" pitchFamily="34" charset="-120"/>
                <a:ea typeface="微軟正黑體" panose="020B0604030504040204" pitchFamily="34" charset="-120"/>
              </a:rPr>
              <a:t>Versicolor</a:t>
            </a:r>
          </a:p>
        </p:txBody>
      </p:sp>
      <p:sp>
        <p:nvSpPr>
          <p:cNvPr id="12" name="投影片編號版面配置區 11">
            <a:extLst>
              <a:ext uri="{FF2B5EF4-FFF2-40B4-BE49-F238E27FC236}">
                <a16:creationId xmlns:a16="http://schemas.microsoft.com/office/drawing/2014/main" id="{98019317-CE6A-9AFC-C0F5-F549E7FDDB0C}"/>
              </a:ext>
            </a:extLst>
          </p:cNvPr>
          <p:cNvSpPr>
            <a:spLocks noGrp="1"/>
          </p:cNvSpPr>
          <p:nvPr>
            <p:ph type="sldNum" sz="quarter" idx="12"/>
          </p:nvPr>
        </p:nvSpPr>
        <p:spPr/>
        <p:txBody>
          <a:bodyPr/>
          <a:lstStyle/>
          <a:p>
            <a:fld id="{B2DC25EE-239B-4C5F-AAD1-255A7D5F1EE2}" type="slidenum">
              <a:rPr lang="en-US" smtClean="0"/>
              <a:t>79</a:t>
            </a:fld>
            <a:endParaRPr lang="en-US" dirty="0"/>
          </a:p>
        </p:txBody>
      </p:sp>
      <p:sp>
        <p:nvSpPr>
          <p:cNvPr id="13" name="頁尾版面配置區 12">
            <a:extLst>
              <a:ext uri="{FF2B5EF4-FFF2-40B4-BE49-F238E27FC236}">
                <a16:creationId xmlns:a16="http://schemas.microsoft.com/office/drawing/2014/main" id="{45068F66-DC8D-3AE7-B3EB-461A6CDB0029}"/>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graphicFrame>
        <p:nvGraphicFramePr>
          <p:cNvPr id="18" name="表格 17">
            <a:extLst>
              <a:ext uri="{FF2B5EF4-FFF2-40B4-BE49-F238E27FC236}">
                <a16:creationId xmlns:a16="http://schemas.microsoft.com/office/drawing/2014/main" id="{6586A74B-5840-0C12-BE24-68F982C5B152}"/>
              </a:ext>
            </a:extLst>
          </p:cNvPr>
          <p:cNvGraphicFramePr>
            <a:graphicFrameLocks noGrp="1"/>
          </p:cNvGraphicFramePr>
          <p:nvPr>
            <p:extLst>
              <p:ext uri="{D42A27DB-BD31-4B8C-83A1-F6EECF244321}">
                <p14:modId xmlns:p14="http://schemas.microsoft.com/office/powerpoint/2010/main" val="982055699"/>
              </p:ext>
            </p:extLst>
          </p:nvPr>
        </p:nvGraphicFramePr>
        <p:xfrm>
          <a:off x="4290646" y="3774831"/>
          <a:ext cx="7342363" cy="2534528"/>
        </p:xfrm>
        <a:graphic>
          <a:graphicData uri="http://schemas.openxmlformats.org/drawingml/2006/table">
            <a:tbl>
              <a:tblPr/>
              <a:tblGrid>
                <a:gridCol w="618739">
                  <a:extLst>
                    <a:ext uri="{9D8B030D-6E8A-4147-A177-3AD203B41FA5}">
                      <a16:colId xmlns:a16="http://schemas.microsoft.com/office/drawing/2014/main" val="1416594141"/>
                    </a:ext>
                  </a:extLst>
                </a:gridCol>
                <a:gridCol w="1593720">
                  <a:extLst>
                    <a:ext uri="{9D8B030D-6E8A-4147-A177-3AD203B41FA5}">
                      <a16:colId xmlns:a16="http://schemas.microsoft.com/office/drawing/2014/main" val="4056583769"/>
                    </a:ext>
                  </a:extLst>
                </a:gridCol>
                <a:gridCol w="1282476">
                  <a:extLst>
                    <a:ext uri="{9D8B030D-6E8A-4147-A177-3AD203B41FA5}">
                      <a16:colId xmlns:a16="http://schemas.microsoft.com/office/drawing/2014/main" val="4199555567"/>
                    </a:ext>
                  </a:extLst>
                </a:gridCol>
                <a:gridCol w="1282476">
                  <a:extLst>
                    <a:ext uri="{9D8B030D-6E8A-4147-A177-3AD203B41FA5}">
                      <a16:colId xmlns:a16="http://schemas.microsoft.com/office/drawing/2014/main" val="2782300960"/>
                    </a:ext>
                  </a:extLst>
                </a:gridCol>
                <a:gridCol w="1282476">
                  <a:extLst>
                    <a:ext uri="{9D8B030D-6E8A-4147-A177-3AD203B41FA5}">
                      <a16:colId xmlns:a16="http://schemas.microsoft.com/office/drawing/2014/main" val="881452323"/>
                    </a:ext>
                  </a:extLst>
                </a:gridCol>
                <a:gridCol w="1282476">
                  <a:extLst>
                    <a:ext uri="{9D8B030D-6E8A-4147-A177-3AD203B41FA5}">
                      <a16:colId xmlns:a16="http://schemas.microsoft.com/office/drawing/2014/main" val="1561093103"/>
                    </a:ext>
                  </a:extLst>
                </a:gridCol>
              </a:tblGrid>
              <a:tr h="354113">
                <a:tc>
                  <a:txBody>
                    <a:bodyPr/>
                    <a:lstStyle/>
                    <a:p>
                      <a:pPr algn="l" fontAlgn="ct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a:noFill/>
                    </a:lnR>
                    <a:lnT>
                      <a:noFill/>
                    </a:lnT>
                    <a:lnB>
                      <a:noFill/>
                    </a:lnB>
                  </a:tcPr>
                </a:tc>
                <a:tc>
                  <a:txBody>
                    <a:bodyPr/>
                    <a:lstStyle/>
                    <a:p>
                      <a:pPr algn="l"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預測值</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672045021"/>
                  </a:ext>
                </a:extLst>
              </a:tr>
              <a:tr h="436083">
                <a:tc>
                  <a:txBody>
                    <a:bodyPr/>
                    <a:lstStyle/>
                    <a:p>
                      <a:pPr algn="l"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fontAlgn="ctr" latinLnBrk="0" hangingPunct="1"/>
                      <a:endParaRPr lang="zh-TW" alt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 setosa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 versicolor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2 virginica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420123"/>
                  </a:ext>
                </a:extLst>
              </a:tr>
              <a:tr h="436083">
                <a:tc rowSpan="4">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實際值</a:t>
                      </a:r>
                    </a:p>
                  </a:txBody>
                  <a:tcPr marL="7620" marR="7620" marT="7620" marB="0" vert="eaVert"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 setosa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3490751"/>
                  </a:ext>
                </a:extLst>
              </a:tr>
              <a:tr h="436083">
                <a:tc vMerge="1">
                  <a:txBody>
                    <a:bodyPr/>
                    <a:lstStyle/>
                    <a:p>
                      <a:endParaRPr lang="zh-TW" altLang="en-US"/>
                    </a:p>
                  </a:txBody>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 versicolor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213931880"/>
                  </a:ext>
                </a:extLst>
              </a:tr>
              <a:tr h="436083">
                <a:tc vMerge="1">
                  <a:txBody>
                    <a:bodyPr/>
                    <a:lstStyle/>
                    <a:p>
                      <a:endParaRPr lang="zh-TW" altLang="en-US"/>
                    </a:p>
                  </a:txBody>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2 virginica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2004054"/>
                  </a:ext>
                </a:extLst>
              </a:tr>
              <a:tr h="436083">
                <a:tc vMerge="1">
                  <a:txBody>
                    <a:bodyPr/>
                    <a:lstStyle/>
                    <a:p>
                      <a:endParaRPr lang="zh-TW"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150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1743683"/>
                  </a:ext>
                </a:extLst>
              </a:tr>
            </a:tbl>
          </a:graphicData>
        </a:graphic>
      </p:graphicFrame>
    </p:spTree>
    <p:extLst>
      <p:ext uri="{BB962C8B-B14F-4D97-AF65-F5344CB8AC3E}">
        <p14:creationId xmlns:p14="http://schemas.microsoft.com/office/powerpoint/2010/main" val="3631840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pPr marL="742950" indent="-742950">
              <a:buFont typeface="+mj-lt"/>
              <a:buAutoNum type="arabicPeriod"/>
            </a:pPr>
            <a:r>
              <a:rPr lang="zh-TW" altLang="en-US" dirty="0">
                <a:ea typeface="微軟正黑體" panose="020B0604030504040204" pitchFamily="34" charset="-120"/>
              </a:rPr>
              <a:t>請問是否為瑕疵</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2433F345-0E1E-E629-60F5-14A3D61AAA64}"/>
              </a:ext>
            </a:extLst>
          </p:cNvPr>
          <p:cNvSpPr txBox="1"/>
          <p:nvPr/>
        </p:nvSpPr>
        <p:spPr>
          <a:xfrm>
            <a:off x="639184" y="2251713"/>
            <a:ext cx="346189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電路板照片 </a:t>
            </a:r>
          </a:p>
        </p:txBody>
      </p:sp>
      <p:sp>
        <p:nvSpPr>
          <p:cNvPr id="22" name="文字方塊 21">
            <a:extLst>
              <a:ext uri="{FF2B5EF4-FFF2-40B4-BE49-F238E27FC236}">
                <a16:creationId xmlns:a16="http://schemas.microsoft.com/office/drawing/2014/main" id="{C1D73EB1-1E48-B488-61A7-174186A02B74}"/>
              </a:ext>
            </a:extLst>
          </p:cNvPr>
          <p:cNvSpPr txBox="1"/>
          <p:nvPr/>
        </p:nvSpPr>
        <p:spPr>
          <a:xfrm>
            <a:off x="8458200" y="2302291"/>
            <a:ext cx="3238500" cy="523220"/>
          </a:xfrm>
          <a:prstGeom prst="rect">
            <a:avLst/>
          </a:prstGeom>
          <a:noFill/>
        </p:spPr>
        <p:txBody>
          <a:bodyPr wrap="square">
            <a:spAutoFit/>
          </a:bodyPr>
          <a:lstStyle/>
          <a:p>
            <a:pPr algn="r"/>
            <a:r>
              <a:rPr lang="zh-TW" altLang="en-US" sz="2800" dirty="0">
                <a:latin typeface="微軟正黑體" panose="020B0604030504040204" pitchFamily="34" charset="-120"/>
                <a:ea typeface="微軟正黑體" panose="020B0604030504040204" pitchFamily="34" charset="-120"/>
              </a:rPr>
              <a:t>電路板設計稿</a:t>
            </a:r>
          </a:p>
        </p:txBody>
      </p:sp>
      <p:sp>
        <p:nvSpPr>
          <p:cNvPr id="23" name="文字方塊 22">
            <a:extLst>
              <a:ext uri="{FF2B5EF4-FFF2-40B4-BE49-F238E27FC236}">
                <a16:creationId xmlns:a16="http://schemas.microsoft.com/office/drawing/2014/main" id="{1B9FCA4F-29EE-3240-D4DC-7D50AF739B2D}"/>
              </a:ext>
            </a:extLst>
          </p:cNvPr>
          <p:cNvSpPr txBox="1"/>
          <p:nvPr/>
        </p:nvSpPr>
        <p:spPr>
          <a:xfrm>
            <a:off x="4365054" y="4343746"/>
            <a:ext cx="3461892" cy="707886"/>
          </a:xfrm>
          <a:prstGeom prst="rect">
            <a:avLst/>
          </a:prstGeom>
          <a:noFill/>
        </p:spPr>
        <p:txBody>
          <a:bodyPr wrap="square">
            <a:spAutoFit/>
          </a:bodyPr>
          <a:lstStyle/>
          <a:p>
            <a:pPr algn="ctr"/>
            <a:r>
              <a:rPr lang="en-US" altLang="zh-TW" sz="4000" dirty="0">
                <a:latin typeface="微軟正黑體" panose="020B0604030504040204" pitchFamily="34" charset="-120"/>
                <a:ea typeface="微軟正黑體" panose="020B0604030504040204" pitchFamily="34" charset="-120"/>
              </a:rPr>
              <a:t>OK</a:t>
            </a:r>
            <a:r>
              <a:rPr lang="zh-TW" altLang="en-US" sz="4000" dirty="0">
                <a:latin typeface="微軟正黑體" panose="020B0604030504040204" pitchFamily="34" charset="-120"/>
                <a:ea typeface="微軟正黑體" panose="020B0604030504040204" pitchFamily="34" charset="-120"/>
              </a:rPr>
              <a:t>正常</a:t>
            </a:r>
          </a:p>
        </p:txBody>
      </p:sp>
      <p:pic>
        <p:nvPicPr>
          <p:cNvPr id="4" name="圖片 3" descr="一張含有 黃色, 圖形, 鮮豔, 平面設計 的圖片&#10;&#10;自動產生的描述">
            <a:extLst>
              <a:ext uri="{FF2B5EF4-FFF2-40B4-BE49-F238E27FC236}">
                <a16:creationId xmlns:a16="http://schemas.microsoft.com/office/drawing/2014/main" id="{81239112-C8C4-83A7-75F2-5F11B9D01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700" y="2966743"/>
            <a:ext cx="3600000" cy="3600000"/>
          </a:xfrm>
          <a:prstGeom prst="rect">
            <a:avLst/>
          </a:prstGeom>
          <a:ln w="3175">
            <a:solidFill>
              <a:schemeClr val="tx1"/>
            </a:solidFill>
          </a:ln>
        </p:spPr>
      </p:pic>
      <p:pic>
        <p:nvPicPr>
          <p:cNvPr id="8" name="圖片 7" descr="一張含有 光線, 行 的圖片&#10;&#10;自動產生的描述">
            <a:extLst>
              <a:ext uri="{FF2B5EF4-FFF2-40B4-BE49-F238E27FC236}">
                <a16:creationId xmlns:a16="http://schemas.microsoft.com/office/drawing/2014/main" id="{9C74F62E-434B-40EF-C7D8-D50FD71B0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184" y="2966743"/>
            <a:ext cx="3600000" cy="3600000"/>
          </a:xfrm>
          <a:prstGeom prst="rect">
            <a:avLst/>
          </a:prstGeom>
          <a:ln w="3175">
            <a:solidFill>
              <a:schemeClr val="tx1"/>
            </a:solidFill>
          </a:ln>
        </p:spPr>
      </p:pic>
      <p:sp>
        <p:nvSpPr>
          <p:cNvPr id="3" name="內容版面配置區 3">
            <a:extLst>
              <a:ext uri="{FF2B5EF4-FFF2-40B4-BE49-F238E27FC236}">
                <a16:creationId xmlns:a16="http://schemas.microsoft.com/office/drawing/2014/main" id="{030FCAF5-9A06-9EDB-4CEE-287C4A2C9D02}"/>
              </a:ext>
            </a:extLst>
          </p:cNvPr>
          <p:cNvSpPr txBox="1">
            <a:spLocks/>
          </p:cNvSpPr>
          <p:nvPr/>
        </p:nvSpPr>
        <p:spPr>
          <a:xfrm>
            <a:off x="9677401" y="1391411"/>
            <a:ext cx="2020614" cy="61430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zh-TW" altLang="en-US" sz="2000" dirty="0">
                <a:ea typeface="微軟正黑體" panose="020B0604030504040204" pitchFamily="34" charset="-120"/>
              </a:rPr>
              <a:t>圖像預處理後</a:t>
            </a:r>
          </a:p>
        </p:txBody>
      </p:sp>
    </p:spTree>
    <p:extLst>
      <p:ext uri="{BB962C8B-B14F-4D97-AF65-F5344CB8AC3E}">
        <p14:creationId xmlns:p14="http://schemas.microsoft.com/office/powerpoint/2010/main" val="1492915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latin typeface="微軟正黑體" panose="020B0604030504040204" pitchFamily="34" charset="-120"/>
                <a:ea typeface="微軟正黑體" panose="020B0604030504040204" pitchFamily="34" charset="-120"/>
              </a:rPr>
              <a:t>Prediction </a:t>
            </a:r>
            <a:r>
              <a:rPr lang="zh-TW" altLang="en-US" dirty="0">
                <a:latin typeface="微軟正黑體" panose="020B0604030504040204" pitchFamily="34" charset="-120"/>
                <a:ea typeface="微軟正黑體" panose="020B0604030504040204" pitchFamily="34" charset="-120"/>
              </a:rPr>
              <a:t>預測 </a:t>
            </a:r>
            <a:r>
              <a:rPr lang="zh-TW" altLang="en-US" u="sng" dirty="0">
                <a:ea typeface="微軟正黑體" panose="020B0604030504040204" pitchFamily="34" charset="-120"/>
              </a:rPr>
              <a:t>所有資料</a:t>
            </a:r>
            <a:endParaRPr lang="zh-TW" altLang="en-US" u="sng" dirty="0">
              <a:latin typeface="微軟正黑體" panose="020B0604030504040204" pitchFamily="34" charset="-120"/>
              <a:ea typeface="微軟正黑體" panose="020B0604030504040204" pitchFamily="34" charset="-120"/>
            </a:endParaRPr>
          </a:p>
        </p:txBody>
      </p:sp>
      <p:sp>
        <p:nvSpPr>
          <p:cNvPr id="5" name="內容版面配置區 4">
            <a:extLst>
              <a:ext uri="{FF2B5EF4-FFF2-40B4-BE49-F238E27FC236}">
                <a16:creationId xmlns:a16="http://schemas.microsoft.com/office/drawing/2014/main" id="{4584516E-650F-CDBA-6F0B-A8B254595611}"/>
              </a:ext>
            </a:extLst>
          </p:cNvPr>
          <p:cNvSpPr>
            <a:spLocks noGrp="1"/>
          </p:cNvSpPr>
          <p:nvPr>
            <p:ph idx="1"/>
          </p:nvPr>
        </p:nvSpPr>
        <p:spPr>
          <a:xfrm>
            <a:off x="569030" y="2204755"/>
            <a:ext cx="10168128" cy="3694176"/>
          </a:xfrm>
        </p:spPr>
        <p:txBody>
          <a:bodyPr>
            <a:normAutofit/>
          </a:bodyPr>
          <a:lstStyle/>
          <a:p>
            <a:r>
              <a:rPr lang="zh-TW" altLang="en-US" dirty="0">
                <a:latin typeface="微軟正黑體" panose="020B0604030504040204" pitchFamily="34" charset="-120"/>
                <a:ea typeface="微軟正黑體" panose="020B0604030504040204" pitchFamily="34" charset="-120"/>
              </a:rPr>
              <a:t>類別：</a:t>
            </a:r>
            <a:r>
              <a:rPr lang="en-US" altLang="zh-TW" dirty="0">
                <a:latin typeface="微軟正黑體" panose="020B0604030504040204" pitchFamily="34" charset="-120"/>
                <a:ea typeface="微軟正黑體" panose="020B0604030504040204" pitchFamily="34" charset="-120"/>
              </a:rPr>
              <a:t>2</a:t>
            </a:r>
          </a:p>
          <a:p>
            <a:pPr>
              <a:buFont typeface="Wingdings" panose="05000000000000000000" pitchFamily="2" charset="2"/>
              <a:buChar char="Ø"/>
            </a:pPr>
            <a:r>
              <a:rPr lang="en-US" altLang="zh-TW" dirty="0">
                <a:ea typeface="微軟正黑體" panose="020B0604030504040204" pitchFamily="34" charset="-120"/>
              </a:rPr>
              <a:t>Precision = </a:t>
            </a:r>
            <a:r>
              <a:rPr lang="en-US" altLang="zh-TW" dirty="0">
                <a:solidFill>
                  <a:schemeClr val="accent1"/>
                </a:solidFill>
                <a:ea typeface="微軟正黑體" panose="020B0604030504040204" pitchFamily="34" charset="-120"/>
              </a:rPr>
              <a:t>34</a:t>
            </a:r>
            <a:r>
              <a:rPr lang="en-US" altLang="zh-TW" dirty="0">
                <a:ea typeface="微軟正黑體" panose="020B0604030504040204" pitchFamily="34" charset="-120"/>
              </a:rPr>
              <a:t>/</a:t>
            </a:r>
            <a:r>
              <a:rPr lang="en-US" altLang="zh-TW" dirty="0">
                <a:solidFill>
                  <a:schemeClr val="accent3">
                    <a:lumMod val="50000"/>
                  </a:schemeClr>
                </a:solidFill>
                <a:ea typeface="微軟正黑體" panose="020B0604030504040204" pitchFamily="34" charset="-120"/>
              </a:rPr>
              <a:t>46</a:t>
            </a:r>
            <a:r>
              <a:rPr lang="en-US" altLang="zh-TW" dirty="0">
                <a:ea typeface="微軟正黑體" panose="020B0604030504040204" pitchFamily="34" charset="-120"/>
              </a:rPr>
              <a:t> = 73.9%</a:t>
            </a:r>
          </a:p>
          <a:p>
            <a:pPr>
              <a:buFont typeface="Wingdings" panose="05000000000000000000" pitchFamily="2" charset="2"/>
              <a:buChar char="Ø"/>
            </a:pPr>
            <a:r>
              <a:rPr lang="en-US" altLang="zh-TW" dirty="0">
                <a:latin typeface="微軟正黑體" panose="020B0604030504040204" pitchFamily="34" charset="-120"/>
                <a:ea typeface="微軟正黑體" panose="020B0604030504040204" pitchFamily="34" charset="-120"/>
              </a:rPr>
              <a:t>Recall = </a:t>
            </a:r>
            <a:r>
              <a:rPr lang="en-US" altLang="zh-TW" dirty="0">
                <a:solidFill>
                  <a:schemeClr val="accent1"/>
                </a:solidFill>
                <a:ea typeface="微軟正黑體" panose="020B0604030504040204" pitchFamily="34" charset="-120"/>
              </a:rPr>
              <a:t>34</a:t>
            </a:r>
            <a:r>
              <a:rPr lang="en-US" altLang="zh-TW" dirty="0">
                <a:ea typeface="微軟正黑體" panose="020B0604030504040204" pitchFamily="34" charset="-120"/>
              </a:rPr>
              <a:t>/</a:t>
            </a:r>
            <a:r>
              <a:rPr lang="en-US" altLang="zh-TW" dirty="0">
                <a:solidFill>
                  <a:schemeClr val="accent2">
                    <a:lumMod val="50000"/>
                  </a:schemeClr>
                </a:solidFill>
                <a:ea typeface="微軟正黑體" panose="020B0604030504040204" pitchFamily="34" charset="-120"/>
              </a:rPr>
              <a:t>50</a:t>
            </a:r>
            <a:r>
              <a:rPr lang="en-US" altLang="zh-TW" dirty="0">
                <a:ea typeface="微軟正黑體" panose="020B0604030504040204" pitchFamily="34" charset="-120"/>
              </a:rPr>
              <a:t> = 68%</a:t>
            </a:r>
          </a:p>
          <a:p>
            <a:pPr>
              <a:buFont typeface="Wingdings" panose="05000000000000000000" pitchFamily="2" charset="2"/>
              <a:buChar char="Ø"/>
            </a:pPr>
            <a:r>
              <a:rPr lang="en-US" altLang="zh-TW" dirty="0">
                <a:latin typeface="微軟正黑體" panose="020B0604030504040204" pitchFamily="34" charset="-120"/>
                <a:ea typeface="微軟正黑體" panose="020B0604030504040204" pitchFamily="34" charset="-120"/>
              </a:rPr>
              <a:t>F1-Score = </a:t>
            </a:r>
            <a:r>
              <a:rPr lang="en-US" altLang="zh-TW" dirty="0">
                <a:ea typeface="微軟正黑體" panose="020B0604030504040204" pitchFamily="34" charset="-120"/>
              </a:rPr>
              <a:t>70</a:t>
            </a:r>
            <a:r>
              <a:rPr lang="en-US" altLang="zh-TW" dirty="0">
                <a:latin typeface="微軟正黑體" panose="020B0604030504040204" pitchFamily="34" charset="-120"/>
                <a:ea typeface="微軟正黑體" panose="020B0604030504040204" pitchFamily="34" charset="-120"/>
              </a:rPr>
              <a:t>.8</a:t>
            </a:r>
            <a:r>
              <a:rPr lang="en-US" altLang="zh-TW" dirty="0">
                <a:ea typeface="微軟正黑體" panose="020B0604030504040204" pitchFamily="34" charset="-120"/>
              </a:rPr>
              <a:t>%</a:t>
            </a:r>
          </a:p>
          <a:p>
            <a:pPr>
              <a:buFont typeface="Wingdings" panose="05000000000000000000" pitchFamily="2" charset="2"/>
              <a:buChar char="Ø"/>
            </a:pP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F11DF258-4999-69BD-D03D-A97FFD020C8E}"/>
              </a:ext>
            </a:extLst>
          </p:cNvPr>
          <p:cNvSpPr txBox="1"/>
          <p:nvPr/>
        </p:nvSpPr>
        <p:spPr>
          <a:xfrm>
            <a:off x="9841309" y="1528161"/>
            <a:ext cx="1791698" cy="400110"/>
          </a:xfrm>
          <a:prstGeom prst="rect">
            <a:avLst/>
          </a:prstGeom>
          <a:noFill/>
        </p:spPr>
        <p:txBody>
          <a:bodyPr wrap="square">
            <a:spAutoFit/>
          </a:bodyPr>
          <a:lstStyle/>
          <a:p>
            <a:pPr algn="r"/>
            <a:r>
              <a:rPr lang="en-US" altLang="zh-TW" sz="2000" dirty="0">
                <a:latin typeface="微軟正黑體" panose="020B0604030504040204" pitchFamily="34" charset="-120"/>
                <a:ea typeface="微軟正黑體" panose="020B0604030504040204" pitchFamily="34" charset="-120"/>
              </a:rPr>
              <a:t>Virginica</a:t>
            </a:r>
          </a:p>
        </p:txBody>
      </p:sp>
      <p:sp>
        <p:nvSpPr>
          <p:cNvPr id="12" name="投影片編號版面配置區 11">
            <a:extLst>
              <a:ext uri="{FF2B5EF4-FFF2-40B4-BE49-F238E27FC236}">
                <a16:creationId xmlns:a16="http://schemas.microsoft.com/office/drawing/2014/main" id="{98019317-CE6A-9AFC-C0F5-F549E7FDDB0C}"/>
              </a:ext>
            </a:extLst>
          </p:cNvPr>
          <p:cNvSpPr>
            <a:spLocks noGrp="1"/>
          </p:cNvSpPr>
          <p:nvPr>
            <p:ph type="sldNum" sz="quarter" idx="12"/>
          </p:nvPr>
        </p:nvSpPr>
        <p:spPr/>
        <p:txBody>
          <a:bodyPr/>
          <a:lstStyle/>
          <a:p>
            <a:fld id="{B2DC25EE-239B-4C5F-AAD1-255A7D5F1EE2}" type="slidenum">
              <a:rPr lang="en-US" smtClean="0"/>
              <a:t>80</a:t>
            </a:fld>
            <a:endParaRPr lang="en-US" dirty="0"/>
          </a:p>
        </p:txBody>
      </p:sp>
      <p:sp>
        <p:nvSpPr>
          <p:cNvPr id="13" name="頁尾版面配置區 12">
            <a:extLst>
              <a:ext uri="{FF2B5EF4-FFF2-40B4-BE49-F238E27FC236}">
                <a16:creationId xmlns:a16="http://schemas.microsoft.com/office/drawing/2014/main" id="{45068F66-DC8D-3AE7-B3EB-461A6CDB0029}"/>
              </a:ext>
            </a:extLst>
          </p:cNvPr>
          <p:cNvSpPr>
            <a:spLocks noGrp="1"/>
          </p:cNvSpPr>
          <p:nvPr>
            <p:ph type="ftr" sz="quarter" idx="11"/>
          </p:nvPr>
        </p:nvSpPr>
        <p:spPr/>
        <p:txBody>
          <a:bodyPr/>
          <a:lstStyle/>
          <a:p>
            <a:r>
              <a:rPr lang="zh-TW" altLang="en-US"/>
              <a:t>創新</a:t>
            </a:r>
            <a:r>
              <a:rPr lang="en-US" altLang="zh-TW" dirty="0"/>
              <a:t>AI</a:t>
            </a:r>
            <a:r>
              <a:rPr lang="zh-TW" altLang="en-US"/>
              <a:t>碩一 </a:t>
            </a:r>
            <a:r>
              <a:rPr lang="en-US" altLang="zh-TW" dirty="0"/>
              <a:t>111C71008 </a:t>
            </a:r>
            <a:r>
              <a:rPr lang="zh-TW" altLang="en-US"/>
              <a:t>何哲平</a:t>
            </a:r>
            <a:endParaRPr lang="en-US" dirty="0"/>
          </a:p>
        </p:txBody>
      </p:sp>
      <p:graphicFrame>
        <p:nvGraphicFramePr>
          <p:cNvPr id="18" name="表格 17">
            <a:extLst>
              <a:ext uri="{FF2B5EF4-FFF2-40B4-BE49-F238E27FC236}">
                <a16:creationId xmlns:a16="http://schemas.microsoft.com/office/drawing/2014/main" id="{6586A74B-5840-0C12-BE24-68F982C5B152}"/>
              </a:ext>
            </a:extLst>
          </p:cNvPr>
          <p:cNvGraphicFramePr>
            <a:graphicFrameLocks noGrp="1"/>
          </p:cNvGraphicFramePr>
          <p:nvPr>
            <p:extLst>
              <p:ext uri="{D42A27DB-BD31-4B8C-83A1-F6EECF244321}">
                <p14:modId xmlns:p14="http://schemas.microsoft.com/office/powerpoint/2010/main" val="2125531497"/>
              </p:ext>
            </p:extLst>
          </p:nvPr>
        </p:nvGraphicFramePr>
        <p:xfrm>
          <a:off x="4290646" y="3774831"/>
          <a:ext cx="7342363" cy="2534528"/>
        </p:xfrm>
        <a:graphic>
          <a:graphicData uri="http://schemas.openxmlformats.org/drawingml/2006/table">
            <a:tbl>
              <a:tblPr/>
              <a:tblGrid>
                <a:gridCol w="618739">
                  <a:extLst>
                    <a:ext uri="{9D8B030D-6E8A-4147-A177-3AD203B41FA5}">
                      <a16:colId xmlns:a16="http://schemas.microsoft.com/office/drawing/2014/main" val="1416594141"/>
                    </a:ext>
                  </a:extLst>
                </a:gridCol>
                <a:gridCol w="1593720">
                  <a:extLst>
                    <a:ext uri="{9D8B030D-6E8A-4147-A177-3AD203B41FA5}">
                      <a16:colId xmlns:a16="http://schemas.microsoft.com/office/drawing/2014/main" val="4056583769"/>
                    </a:ext>
                  </a:extLst>
                </a:gridCol>
                <a:gridCol w="1282476">
                  <a:extLst>
                    <a:ext uri="{9D8B030D-6E8A-4147-A177-3AD203B41FA5}">
                      <a16:colId xmlns:a16="http://schemas.microsoft.com/office/drawing/2014/main" val="4199555567"/>
                    </a:ext>
                  </a:extLst>
                </a:gridCol>
                <a:gridCol w="1282476">
                  <a:extLst>
                    <a:ext uri="{9D8B030D-6E8A-4147-A177-3AD203B41FA5}">
                      <a16:colId xmlns:a16="http://schemas.microsoft.com/office/drawing/2014/main" val="2782300960"/>
                    </a:ext>
                  </a:extLst>
                </a:gridCol>
                <a:gridCol w="1282476">
                  <a:extLst>
                    <a:ext uri="{9D8B030D-6E8A-4147-A177-3AD203B41FA5}">
                      <a16:colId xmlns:a16="http://schemas.microsoft.com/office/drawing/2014/main" val="881452323"/>
                    </a:ext>
                  </a:extLst>
                </a:gridCol>
                <a:gridCol w="1282476">
                  <a:extLst>
                    <a:ext uri="{9D8B030D-6E8A-4147-A177-3AD203B41FA5}">
                      <a16:colId xmlns:a16="http://schemas.microsoft.com/office/drawing/2014/main" val="1561093103"/>
                    </a:ext>
                  </a:extLst>
                </a:gridCol>
              </a:tblGrid>
              <a:tr h="354113">
                <a:tc>
                  <a:txBody>
                    <a:bodyPr/>
                    <a:lstStyle/>
                    <a:p>
                      <a:pPr algn="l" fontAlgn="ct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a:noFill/>
                    </a:lnR>
                    <a:lnT>
                      <a:noFill/>
                    </a:lnT>
                    <a:lnB>
                      <a:noFill/>
                    </a:lnB>
                  </a:tcPr>
                </a:tc>
                <a:tc>
                  <a:txBody>
                    <a:bodyPr/>
                    <a:lstStyle/>
                    <a:p>
                      <a:pPr algn="l"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預測值</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672045021"/>
                  </a:ext>
                </a:extLst>
              </a:tr>
              <a:tr h="436083">
                <a:tc>
                  <a:txBody>
                    <a:bodyPr/>
                    <a:lstStyle/>
                    <a:p>
                      <a:pPr algn="l"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fontAlgn="ctr" latinLnBrk="0" hangingPunct="1"/>
                      <a:endParaRPr lang="zh-TW" alt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 setosa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 versicolor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2 virginica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420123"/>
                  </a:ext>
                </a:extLst>
              </a:tr>
              <a:tr h="436083">
                <a:tc rowSpan="4">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實際值</a:t>
                      </a:r>
                    </a:p>
                  </a:txBody>
                  <a:tcPr marL="7620" marR="7620" marT="7620" marB="0" vert="eaVert"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 setosa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3490751"/>
                  </a:ext>
                </a:extLst>
              </a:tr>
              <a:tr h="436083">
                <a:tc vMerge="1">
                  <a:txBody>
                    <a:bodyPr/>
                    <a:lstStyle/>
                    <a:p>
                      <a:endParaRPr lang="zh-TW" altLang="en-US"/>
                    </a:p>
                  </a:txBody>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 versicolor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3931880"/>
                  </a:ext>
                </a:extLst>
              </a:tr>
              <a:tr h="436083">
                <a:tc vMerge="1">
                  <a:txBody>
                    <a:bodyPr/>
                    <a:lstStyle/>
                    <a:p>
                      <a:endParaRPr lang="zh-TW" altLang="en-US"/>
                    </a:p>
                  </a:txBody>
                  <a:tcPr/>
                </a:tc>
                <a:tc>
                  <a:txBody>
                    <a:bodyPr/>
                    <a:lstStyle/>
                    <a:p>
                      <a:pPr marL="0" algn="ctr" defTabSz="914400"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2 virginica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762004054"/>
                  </a:ext>
                </a:extLst>
              </a:tr>
              <a:tr h="436083">
                <a:tc vMerge="1">
                  <a:txBody>
                    <a:bodyPr/>
                    <a:lstStyle/>
                    <a:p>
                      <a:endParaRPr lang="zh-TW"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0" i="1" u="none" strike="noStrike" dirty="0">
                          <a:solidFill>
                            <a:srgbClr val="000000"/>
                          </a:solidFill>
                          <a:effectLst/>
                          <a:latin typeface="微軟正黑體" panose="020B0604030504040204" pitchFamily="34" charset="-120"/>
                          <a:ea typeface="微軟正黑體" panose="020B0604030504040204" pitchFamily="34" charset="-120"/>
                        </a:rPr>
                        <a:t>Sum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en-US" altLang="zh-TW" sz="1200" b="0" i="1" u="none" strike="noStrike" kern="1200" dirty="0">
                          <a:solidFill>
                            <a:srgbClr val="000000"/>
                          </a:solidFill>
                          <a:effectLst/>
                          <a:latin typeface="微軟正黑體" panose="020B0604030504040204" pitchFamily="34" charset="-120"/>
                          <a:ea typeface="微軟正黑體" panose="020B0604030504040204" pitchFamily="34" charset="-120"/>
                          <a:cs typeface="+mn-cs"/>
                        </a:rPr>
                        <a:t>150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1743683"/>
                  </a:ext>
                </a:extLst>
              </a:tr>
            </a:tbl>
          </a:graphicData>
        </a:graphic>
      </p:graphicFrame>
    </p:spTree>
    <p:extLst>
      <p:ext uri="{BB962C8B-B14F-4D97-AF65-F5344CB8AC3E}">
        <p14:creationId xmlns:p14="http://schemas.microsoft.com/office/powerpoint/2010/main" val="4180575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9DEBE5D-92D8-31C7-9ECB-BF4D5B17AA46}"/>
              </a:ext>
            </a:extLst>
          </p:cNvPr>
          <p:cNvSpPr>
            <a:spLocks noGrp="1"/>
          </p:cNvSpPr>
          <p:nvPr>
            <p:ph type="ctrTitle"/>
          </p:nvPr>
        </p:nvSpPr>
        <p:spPr/>
        <p:txBody>
          <a:bodyPr/>
          <a:lstStyle/>
          <a:p>
            <a:pPr algn="ctr"/>
            <a:r>
              <a:rPr lang="zh-TW" altLang="en-US" dirty="0">
                <a:latin typeface="微軟正黑體" panose="020B0604030504040204" pitchFamily="34" charset="-120"/>
                <a:ea typeface="微軟正黑體" panose="020B0604030504040204" pitchFamily="34" charset="-120"/>
              </a:rPr>
              <a:t>簡報完畢</a:t>
            </a:r>
          </a:p>
        </p:txBody>
      </p:sp>
      <p:sp>
        <p:nvSpPr>
          <p:cNvPr id="5" name="副標題 4">
            <a:extLst>
              <a:ext uri="{FF2B5EF4-FFF2-40B4-BE49-F238E27FC236}">
                <a16:creationId xmlns:a16="http://schemas.microsoft.com/office/drawing/2014/main" id="{6E57F888-E577-0A9C-C80E-B9D9007C469C}"/>
              </a:ext>
            </a:extLst>
          </p:cNvPr>
          <p:cNvSpPr>
            <a:spLocks noGrp="1"/>
          </p:cNvSpPr>
          <p:nvPr>
            <p:ph type="subTitle" idx="1"/>
          </p:nvPr>
        </p:nvSpPr>
        <p:spPr/>
        <p:txBody>
          <a:bodyPr/>
          <a:lstStyle/>
          <a:p>
            <a:pPr algn="ctr"/>
            <a:r>
              <a:rPr lang="zh-TW" altLang="en-US" dirty="0">
                <a:solidFill>
                  <a:schemeClr val="tx2">
                    <a:lumMod val="25000"/>
                    <a:lumOff val="75000"/>
                  </a:schemeClr>
                </a:solidFill>
                <a:ea typeface="微軟正黑體" panose="020B0604030504040204" pitchFamily="34" charset="-120"/>
              </a:rPr>
              <a:t>人若賺得全世界，卻賠上自己的魂生命，有什麼益處？</a:t>
            </a:r>
            <a:endParaRPr lang="en-US" altLang="zh-TW" dirty="0">
              <a:solidFill>
                <a:schemeClr val="tx2">
                  <a:lumMod val="25000"/>
                  <a:lumOff val="75000"/>
                </a:schemeClr>
              </a:solidFill>
              <a:latin typeface="微軟正黑體" panose="020B0604030504040204" pitchFamily="34" charset="-120"/>
              <a:ea typeface="微軟正黑體" panose="020B0604030504040204" pitchFamily="34" charset="-120"/>
            </a:endParaRPr>
          </a:p>
          <a:p>
            <a:pPr algn="ctr"/>
            <a:r>
              <a:rPr lang="zh-TW" altLang="en-US" dirty="0">
                <a:solidFill>
                  <a:schemeClr val="tx2">
                    <a:lumMod val="25000"/>
                    <a:lumOff val="75000"/>
                  </a:schemeClr>
                </a:solidFill>
                <a:ea typeface="微軟正黑體" panose="020B0604030504040204" pitchFamily="34" charset="-120"/>
              </a:rPr>
              <a:t>馬太福音 第十六章 </a:t>
            </a:r>
            <a:r>
              <a:rPr lang="en-US" altLang="zh-TW" dirty="0">
                <a:solidFill>
                  <a:schemeClr val="tx2">
                    <a:lumMod val="25000"/>
                    <a:lumOff val="75000"/>
                  </a:schemeClr>
                </a:solidFill>
                <a:ea typeface="微軟正黑體" panose="020B0604030504040204" pitchFamily="34" charset="-120"/>
              </a:rPr>
              <a:t>26</a:t>
            </a:r>
            <a:r>
              <a:rPr lang="zh-TW" altLang="en-US" dirty="0">
                <a:solidFill>
                  <a:schemeClr val="tx2">
                    <a:lumMod val="25000"/>
                    <a:lumOff val="75000"/>
                  </a:schemeClr>
                </a:solidFill>
                <a:ea typeface="微軟正黑體" panose="020B0604030504040204" pitchFamily="34" charset="-120"/>
              </a:rPr>
              <a:t>節</a:t>
            </a:r>
            <a:endParaRPr lang="zh-TW" altLang="en-US" dirty="0">
              <a:solidFill>
                <a:schemeClr val="tx2">
                  <a:lumMod val="25000"/>
                  <a:lumOff val="75000"/>
                </a:schemeClr>
              </a:solidFill>
              <a:latin typeface="微軟正黑體" panose="020B0604030504040204" pitchFamily="34" charset="-120"/>
              <a:ea typeface="微軟正黑體" panose="020B0604030504040204" pitchFamily="34" charset="-120"/>
            </a:endParaRPr>
          </a:p>
        </p:txBody>
      </p:sp>
      <p:pic>
        <p:nvPicPr>
          <p:cNvPr id="2" name="Picture 2" descr="414,054 Return Images, Stock Photos &amp; Vectors | Shutterstock">
            <a:hlinkClick r:id="rId2" action="ppaction://hlinksldjump"/>
            <a:extLst>
              <a:ext uri="{FF2B5EF4-FFF2-40B4-BE49-F238E27FC236}">
                <a16:creationId xmlns:a16="http://schemas.microsoft.com/office/drawing/2014/main" id="{2BD45EB2-55A3-D13A-B3AB-1200069699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65" t="18342" r="21990" b="25032"/>
          <a:stretch/>
        </p:blipFill>
        <p:spPr bwMode="auto">
          <a:xfrm>
            <a:off x="11347704" y="145669"/>
            <a:ext cx="499835"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982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r>
              <a:rPr lang="en-US" altLang="zh-TW" dirty="0">
                <a:ea typeface="微軟正黑體" panose="020B0604030504040204" pitchFamily="34" charset="-120"/>
              </a:rPr>
              <a:t>Reference</a:t>
            </a:r>
            <a:r>
              <a:rPr lang="en-US" altLang="zh-TW" dirty="0">
                <a:latin typeface="微軟正黑體" panose="020B0604030504040204" pitchFamily="34" charset="-120"/>
                <a:ea typeface="微軟正黑體" panose="020B0604030504040204" pitchFamily="34" charset="-120"/>
              </a:rPr>
              <a:t> </a:t>
            </a:r>
            <a:r>
              <a:rPr lang="zh-TW" altLang="en-US" dirty="0">
                <a:ea typeface="微軟正黑體" panose="020B0604030504040204" pitchFamily="34" charset="-120"/>
              </a:rPr>
              <a:t>參考文獻</a:t>
            </a:r>
            <a:endParaRPr lang="zh-TW" altLang="en-US" dirty="0">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5A37617F-A786-6399-2C1C-B832CF0E75BB}"/>
              </a:ext>
            </a:extLst>
          </p:cNvPr>
          <p:cNvSpPr>
            <a:spLocks noGrp="1"/>
          </p:cNvSpPr>
          <p:nvPr>
            <p:ph idx="1"/>
          </p:nvPr>
        </p:nvSpPr>
        <p:spPr>
          <a:xfrm>
            <a:off x="578734" y="2245489"/>
            <a:ext cx="10704962" cy="4612511"/>
          </a:xfrm>
        </p:spPr>
        <p:txBody>
          <a:bodyPr>
            <a:normAutofit/>
          </a:bodyPr>
          <a:lstStyle/>
          <a:p>
            <a:r>
              <a:rPr lang="en-US" altLang="zh-TW" dirty="0">
                <a:latin typeface="微軟正黑體" panose="020B0604030504040204" pitchFamily="34" charset="-120"/>
                <a:ea typeface="微軟正黑體" panose="020B0604030504040204" pitchFamily="34" charset="-120"/>
              </a:rPr>
              <a:t>scikit-learn</a:t>
            </a:r>
            <a:r>
              <a:rPr lang="zh-TW" altLang="en-US" dirty="0">
                <a:latin typeface="微軟正黑體" panose="020B0604030504040204" pitchFamily="34" charset="-120"/>
                <a:ea typeface="微軟正黑體" panose="020B0604030504040204" pitchFamily="34" charset="-120"/>
              </a:rPr>
              <a:t>學習筆記（</a:t>
            </a:r>
            <a:r>
              <a:rPr lang="en-US" altLang="zh-TW" dirty="0">
                <a:latin typeface="微軟正黑體" panose="020B0604030504040204" pitchFamily="34" charset="-120"/>
                <a:ea typeface="微軟正黑體" panose="020B0604030504040204" pitchFamily="34" charset="-120"/>
              </a:rPr>
              <a:t>6</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神經網絡</a:t>
            </a:r>
            <a:endParaRPr lang="en-US" altLang="zh-TW" dirty="0">
              <a:latin typeface="微軟正黑體" panose="020B0604030504040204" pitchFamily="34" charset="-120"/>
              <a:ea typeface="微軟正黑體" panose="020B0604030504040204" pitchFamily="34" charset="-120"/>
            </a:endParaRPr>
          </a:p>
          <a:p>
            <a:pPr marL="0" indent="0">
              <a:buNone/>
            </a:pPr>
            <a:r>
              <a:rPr lang="en-US" altLang="zh-TW" dirty="0">
                <a:latin typeface="微軟正黑體" panose="020B0604030504040204" pitchFamily="34" charset="-120"/>
                <a:ea typeface="微軟正黑體" panose="020B0604030504040204" pitchFamily="34" charset="-120"/>
                <a:hlinkClick r:id="rId3"/>
              </a:rPr>
              <a:t>https://zhuanlan.zhihu.com/p/46934912</a:t>
            </a:r>
            <a:r>
              <a:rPr lang="zh-TW" altLang="en-US" dirty="0">
                <a:ea typeface="微軟正黑體" panose="020B0604030504040204" pitchFamily="34" charset="-120"/>
              </a:rPr>
              <a:t> </a:t>
            </a:r>
            <a:endParaRPr lang="en-US" altLang="zh-TW" dirty="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sklearn</a:t>
            </a:r>
            <a:r>
              <a:rPr lang="zh-TW" altLang="en-US" dirty="0">
                <a:latin typeface="微軟正黑體" panose="020B0604030504040204" pitchFamily="34" charset="-120"/>
                <a:ea typeface="微軟正黑體" panose="020B0604030504040204" pitchFamily="34" charset="-120"/>
              </a:rPr>
              <a:t>包</a:t>
            </a:r>
            <a:r>
              <a:rPr lang="en-US" altLang="zh-TW" dirty="0" err="1">
                <a:latin typeface="微軟正黑體" panose="020B0604030504040204" pitchFamily="34" charset="-120"/>
                <a:ea typeface="微軟正黑體" panose="020B0604030504040204" pitchFamily="34" charset="-120"/>
              </a:rPr>
              <a:t>MLPClassifier</a:t>
            </a:r>
            <a:r>
              <a:rPr lang="zh-TW" altLang="en-US" dirty="0">
                <a:latin typeface="微軟正黑體" panose="020B0604030504040204" pitchFamily="34" charset="-120"/>
                <a:ea typeface="微軟正黑體" panose="020B0604030504040204" pitchFamily="34" charset="-120"/>
              </a:rPr>
              <a:t>的使用詳解</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例子</a:t>
            </a:r>
            <a:endParaRPr lang="en-US" altLang="zh-TW" dirty="0">
              <a:latin typeface="微軟正黑體" panose="020B0604030504040204" pitchFamily="34" charset="-120"/>
              <a:ea typeface="微軟正黑體" panose="020B0604030504040204" pitchFamily="34" charset="-120"/>
            </a:endParaRPr>
          </a:p>
          <a:p>
            <a:pPr marL="0" indent="0">
              <a:buNone/>
            </a:pPr>
            <a:r>
              <a:rPr lang="en-US" altLang="zh-TW" dirty="0">
                <a:latin typeface="微軟正黑體" panose="020B0604030504040204" pitchFamily="34" charset="-120"/>
                <a:ea typeface="微軟正黑體" panose="020B0604030504040204" pitchFamily="34" charset="-120"/>
                <a:hlinkClick r:id="rId4"/>
              </a:rPr>
              <a:t>https://blog.csdn.net/weixin_44491423/article/details/116711606</a:t>
            </a:r>
            <a:r>
              <a:rPr lang="zh-TW" altLang="en-US" dirty="0">
                <a:ea typeface="微軟正黑體" panose="020B0604030504040204" pitchFamily="34" charset="-120"/>
              </a:rPr>
              <a:t> </a:t>
            </a:r>
            <a:endParaRPr lang="en-US" altLang="zh-TW" dirty="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sklearn.neural_network.MLPClassifier</a:t>
            </a:r>
            <a:endParaRPr lang="en-US" altLang="zh-TW" dirty="0">
              <a:latin typeface="微軟正黑體" panose="020B0604030504040204" pitchFamily="34" charset="-120"/>
              <a:ea typeface="微軟正黑體" panose="020B0604030504040204" pitchFamily="34" charset="-120"/>
            </a:endParaRPr>
          </a:p>
          <a:p>
            <a:pPr marL="0" indent="0">
              <a:buNone/>
            </a:pPr>
            <a:r>
              <a:rPr lang="en-US" altLang="zh-TW" dirty="0">
                <a:latin typeface="微軟正黑體" panose="020B0604030504040204" pitchFamily="34" charset="-120"/>
                <a:ea typeface="微軟正黑體" panose="020B0604030504040204" pitchFamily="34" charset="-120"/>
                <a:hlinkClick r:id="rId5"/>
              </a:rPr>
              <a:t>https://scikit-learn.org/stable/modules/generated/sklearn.neural_network.MLPClassifier.html</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BD5F0F35-3105-120E-3F75-05F8F37E0BE7}"/>
              </a:ext>
            </a:extLst>
          </p:cNvPr>
          <p:cNvSpPr>
            <a:spLocks noGrp="1"/>
          </p:cNvSpPr>
          <p:nvPr>
            <p:ph type="sldNum" sz="quarter" idx="12"/>
          </p:nvPr>
        </p:nvSpPr>
        <p:spPr/>
        <p:txBody>
          <a:bodyPr/>
          <a:lstStyle/>
          <a:p>
            <a:fld id="{B2DC25EE-239B-4C5F-AAD1-255A7D5F1EE2}" type="slidenum">
              <a:rPr lang="en-US" smtClean="0"/>
              <a:t>82</a:t>
            </a:fld>
            <a:endParaRPr lang="en-US" dirty="0"/>
          </a:p>
        </p:txBody>
      </p:sp>
    </p:spTree>
    <p:extLst>
      <p:ext uri="{BB962C8B-B14F-4D97-AF65-F5344CB8AC3E}">
        <p14:creationId xmlns:p14="http://schemas.microsoft.com/office/powerpoint/2010/main" val="2177169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0E9E9-5CD9-C509-2BA9-95F4B1026CAF}"/>
              </a:ext>
            </a:extLst>
          </p:cNvPr>
          <p:cNvSpPr>
            <a:spLocks noGrp="1"/>
          </p:cNvSpPr>
          <p:nvPr>
            <p:ph type="title"/>
          </p:nvPr>
        </p:nvSpPr>
        <p:spPr/>
        <p:txBody>
          <a:bodyPr>
            <a:normAutofit/>
          </a:bodyPr>
          <a:lstStyle/>
          <a:p>
            <a:pPr marL="742950" indent="-742950">
              <a:buFont typeface="+mj-lt"/>
              <a:buAutoNum type="arabicPeriod" startAt="2"/>
            </a:pPr>
            <a:r>
              <a:rPr lang="zh-TW" altLang="en-US" dirty="0">
                <a:ea typeface="微軟正黑體" panose="020B0604030504040204" pitchFamily="34" charset="-120"/>
              </a:rPr>
              <a:t>請問是否為瑕疵</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2433F345-0E1E-E629-60F5-14A3D61AAA64}"/>
              </a:ext>
            </a:extLst>
          </p:cNvPr>
          <p:cNvSpPr txBox="1"/>
          <p:nvPr/>
        </p:nvSpPr>
        <p:spPr>
          <a:xfrm>
            <a:off x="639184" y="2251713"/>
            <a:ext cx="346189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電路板照片 </a:t>
            </a:r>
          </a:p>
        </p:txBody>
      </p:sp>
      <p:sp>
        <p:nvSpPr>
          <p:cNvPr id="22" name="文字方塊 21">
            <a:extLst>
              <a:ext uri="{FF2B5EF4-FFF2-40B4-BE49-F238E27FC236}">
                <a16:creationId xmlns:a16="http://schemas.microsoft.com/office/drawing/2014/main" id="{C1D73EB1-1E48-B488-61A7-174186A02B74}"/>
              </a:ext>
            </a:extLst>
          </p:cNvPr>
          <p:cNvSpPr txBox="1"/>
          <p:nvPr/>
        </p:nvSpPr>
        <p:spPr>
          <a:xfrm>
            <a:off x="8458200" y="2302291"/>
            <a:ext cx="3238500" cy="523220"/>
          </a:xfrm>
          <a:prstGeom prst="rect">
            <a:avLst/>
          </a:prstGeom>
          <a:noFill/>
        </p:spPr>
        <p:txBody>
          <a:bodyPr wrap="square">
            <a:spAutoFit/>
          </a:bodyPr>
          <a:lstStyle/>
          <a:p>
            <a:pPr algn="r"/>
            <a:r>
              <a:rPr lang="zh-TW" altLang="en-US" sz="2800" dirty="0">
                <a:latin typeface="微軟正黑體" panose="020B0604030504040204" pitchFamily="34" charset="-120"/>
                <a:ea typeface="微軟正黑體" panose="020B0604030504040204" pitchFamily="34" charset="-120"/>
              </a:rPr>
              <a:t>電路板設計稿</a:t>
            </a:r>
          </a:p>
        </p:txBody>
      </p:sp>
      <p:sp>
        <p:nvSpPr>
          <p:cNvPr id="23" name="文字方塊 22">
            <a:extLst>
              <a:ext uri="{FF2B5EF4-FFF2-40B4-BE49-F238E27FC236}">
                <a16:creationId xmlns:a16="http://schemas.microsoft.com/office/drawing/2014/main" id="{1B9FCA4F-29EE-3240-D4DC-7D50AF739B2D}"/>
              </a:ext>
            </a:extLst>
          </p:cNvPr>
          <p:cNvSpPr txBox="1"/>
          <p:nvPr/>
        </p:nvSpPr>
        <p:spPr>
          <a:xfrm>
            <a:off x="4365054" y="4412800"/>
            <a:ext cx="3461892" cy="707886"/>
          </a:xfrm>
          <a:prstGeom prst="rect">
            <a:avLst/>
          </a:prstGeom>
          <a:noFill/>
        </p:spPr>
        <p:txBody>
          <a:bodyPr wrap="square">
            <a:spAutoFit/>
          </a:bodyPr>
          <a:lstStyle/>
          <a:p>
            <a:pPr algn="ctr"/>
            <a:r>
              <a:rPr lang="en-US" altLang="zh-TW" sz="4000" dirty="0">
                <a:latin typeface="微軟正黑體" panose="020B0604030504040204" pitchFamily="34" charset="-120"/>
                <a:ea typeface="微軟正黑體" panose="020B0604030504040204" pitchFamily="34" charset="-120"/>
              </a:rPr>
              <a:t>OK</a:t>
            </a:r>
            <a:r>
              <a:rPr lang="zh-TW" altLang="en-US" sz="4000" dirty="0">
                <a:latin typeface="微軟正黑體" panose="020B0604030504040204" pitchFamily="34" charset="-120"/>
                <a:ea typeface="微軟正黑體" panose="020B0604030504040204" pitchFamily="34" charset="-120"/>
              </a:rPr>
              <a:t>正常</a:t>
            </a:r>
          </a:p>
        </p:txBody>
      </p:sp>
      <p:pic>
        <p:nvPicPr>
          <p:cNvPr id="5" name="圖片 4">
            <a:extLst>
              <a:ext uri="{FF2B5EF4-FFF2-40B4-BE49-F238E27FC236}">
                <a16:creationId xmlns:a16="http://schemas.microsoft.com/office/drawing/2014/main" id="{F5337EB4-63A5-2C28-0629-9105328B1CB4}"/>
              </a:ext>
            </a:extLst>
          </p:cNvPr>
          <p:cNvPicPr>
            <a:picLocks noChangeAspect="1"/>
          </p:cNvPicPr>
          <p:nvPr/>
        </p:nvPicPr>
        <p:blipFill>
          <a:blip r:embed="rId3"/>
          <a:stretch>
            <a:fillRect/>
          </a:stretch>
        </p:blipFill>
        <p:spPr>
          <a:xfrm>
            <a:off x="575303" y="2852722"/>
            <a:ext cx="3525773" cy="3600000"/>
          </a:xfrm>
          <a:prstGeom prst="rect">
            <a:avLst/>
          </a:prstGeom>
          <a:ln w="3175">
            <a:solidFill>
              <a:schemeClr val="tx1"/>
            </a:solidFill>
          </a:ln>
        </p:spPr>
      </p:pic>
      <p:pic>
        <p:nvPicPr>
          <p:cNvPr id="8" name="圖片 7">
            <a:extLst>
              <a:ext uri="{FF2B5EF4-FFF2-40B4-BE49-F238E27FC236}">
                <a16:creationId xmlns:a16="http://schemas.microsoft.com/office/drawing/2014/main" id="{B187E6E0-3406-7A59-8893-50FD09CF9E63}"/>
              </a:ext>
            </a:extLst>
          </p:cNvPr>
          <p:cNvPicPr>
            <a:picLocks noChangeAspect="1"/>
          </p:cNvPicPr>
          <p:nvPr/>
        </p:nvPicPr>
        <p:blipFill>
          <a:blip r:embed="rId4"/>
          <a:stretch>
            <a:fillRect/>
          </a:stretch>
        </p:blipFill>
        <p:spPr>
          <a:xfrm>
            <a:off x="8267226" y="2852722"/>
            <a:ext cx="3429474" cy="3600000"/>
          </a:xfrm>
          <a:prstGeom prst="rect">
            <a:avLst/>
          </a:prstGeom>
          <a:ln w="3175">
            <a:solidFill>
              <a:schemeClr val="tx1"/>
            </a:solidFill>
          </a:ln>
        </p:spPr>
      </p:pic>
      <p:sp>
        <p:nvSpPr>
          <p:cNvPr id="3" name="內容版面配置區 3">
            <a:extLst>
              <a:ext uri="{FF2B5EF4-FFF2-40B4-BE49-F238E27FC236}">
                <a16:creationId xmlns:a16="http://schemas.microsoft.com/office/drawing/2014/main" id="{1099E555-B71A-DAB3-4C37-8F6295B8FD1B}"/>
              </a:ext>
            </a:extLst>
          </p:cNvPr>
          <p:cNvSpPr txBox="1">
            <a:spLocks/>
          </p:cNvSpPr>
          <p:nvPr/>
        </p:nvSpPr>
        <p:spPr>
          <a:xfrm>
            <a:off x="9677401" y="1391411"/>
            <a:ext cx="2020614" cy="61430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buNone/>
            </a:pPr>
            <a:r>
              <a:rPr lang="zh-TW" altLang="en-US" sz="2000" dirty="0">
                <a:ea typeface="微軟正黑體" panose="020B0604030504040204" pitchFamily="34" charset="-120"/>
              </a:rPr>
              <a:t>圖像預處理前</a:t>
            </a:r>
          </a:p>
        </p:txBody>
      </p:sp>
    </p:spTree>
    <p:extLst>
      <p:ext uri="{BB962C8B-B14F-4D97-AF65-F5344CB8AC3E}">
        <p14:creationId xmlns:p14="http://schemas.microsoft.com/office/powerpoint/2010/main" val="101746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5491</TotalTime>
  <Words>4905</Words>
  <Application>Microsoft Office PowerPoint</Application>
  <PresentationFormat>寬螢幕</PresentationFormat>
  <Paragraphs>940</Paragraphs>
  <Slides>82</Slides>
  <Notes>72</Notes>
  <HiddenSlides>1</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82</vt:i4>
      </vt:variant>
    </vt:vector>
  </HeadingPairs>
  <TitlesOfParts>
    <vt:vector size="89" baseType="lpstr">
      <vt:lpstr>微軟正黑體</vt:lpstr>
      <vt:lpstr>Arial</vt:lpstr>
      <vt:lpstr>Avenir Next LT Pro</vt:lpstr>
      <vt:lpstr>Calibri</vt:lpstr>
      <vt:lpstr>Neue Haas Grotesk Text Pro</vt:lpstr>
      <vt:lpstr>Wingdings</vt:lpstr>
      <vt:lpstr>AccentBoxVTI</vt:lpstr>
      <vt:lpstr>314337 類神經網路 期末報告 MLP分類器應用於瑕疵檢測</vt:lpstr>
      <vt:lpstr>Outline 重點大綱</vt:lpstr>
      <vt:lpstr>概念說明</vt:lpstr>
      <vt:lpstr>研究動機及目的</vt:lpstr>
      <vt:lpstr>研究動機及目的</vt:lpstr>
      <vt:lpstr>小試身手</vt:lpstr>
      <vt:lpstr>請問是否為瑕疵</vt:lpstr>
      <vt:lpstr>請問是否為瑕疵</vt:lpstr>
      <vt:lpstr>請問是否為瑕疵</vt:lpstr>
      <vt:lpstr>請問是否為瑕疵</vt:lpstr>
      <vt:lpstr>請問是否為瑕疵</vt:lpstr>
      <vt:lpstr>請問是否為瑕疵</vt:lpstr>
      <vt:lpstr>請問是否為瑕疵</vt:lpstr>
      <vt:lpstr>請問是否為瑕疵</vt:lpstr>
      <vt:lpstr>請問是否為瑕疵</vt:lpstr>
      <vt:lpstr>請問是否為瑕疵</vt:lpstr>
      <vt:lpstr>研究過程解析</vt:lpstr>
      <vt:lpstr>資料處理流程</vt:lpstr>
      <vt:lpstr>讀取圖像 &amp; 前處理</vt:lpstr>
      <vt:lpstr>MLP Classifier 建立模型</vt:lpstr>
      <vt:lpstr>MLP Classifier 建立模型</vt:lpstr>
      <vt:lpstr>MLP Classifier 建立模型</vt:lpstr>
      <vt:lpstr>MLP Classifier 建立模型</vt:lpstr>
      <vt:lpstr>MLP Classifier 建立模型</vt:lpstr>
      <vt:lpstr>MLP Classifier 建立模型</vt:lpstr>
      <vt:lpstr>MLP Classifier 建立模型</vt:lpstr>
      <vt:lpstr>MLP Classifier 建立模型</vt:lpstr>
      <vt:lpstr>MLP Classifier  建立模型</vt:lpstr>
      <vt:lpstr>MLP Classifier 建立模型</vt:lpstr>
      <vt:lpstr>Train-Test-Split</vt:lpstr>
      <vt:lpstr>MLP Classifier  建立模型</vt:lpstr>
      <vt:lpstr>MLP Classifier 建立模型</vt:lpstr>
      <vt:lpstr>MLP Classifier 建立模型</vt:lpstr>
      <vt:lpstr>Loss Curve  誤差曲線</vt:lpstr>
      <vt:lpstr>評估指標</vt:lpstr>
      <vt:lpstr>模型成果： Testing測試資料</vt:lpstr>
      <vt:lpstr>模型成果： Training訓練資料</vt:lpstr>
      <vt:lpstr>模型成果： All所有資料</vt:lpstr>
      <vt:lpstr>比較SVM模型</vt:lpstr>
      <vt:lpstr>Scatter Plot 散佈圖</vt:lpstr>
      <vt:lpstr>Scatter Plot 散佈圖</vt:lpstr>
      <vt:lpstr>Scatter Plot 散佈圖</vt:lpstr>
      <vt:lpstr>決定兩個重要特徵</vt:lpstr>
      <vt:lpstr>SVM模型</vt:lpstr>
      <vt:lpstr>模型成果： 線性SVM</vt:lpstr>
      <vt:lpstr>模型成果： 非線性SVM</vt:lpstr>
      <vt:lpstr>模型比較 </vt:lpstr>
      <vt:lpstr>模型比較 </vt:lpstr>
      <vt:lpstr>Conclusion 結論</vt:lpstr>
      <vt:lpstr>選取特徵</vt:lpstr>
      <vt:lpstr>切分資料</vt:lpstr>
      <vt:lpstr>Train-Test-Split 資料分佈</vt:lpstr>
      <vt:lpstr>MLP Classifier</vt:lpstr>
      <vt:lpstr>MLP Classifier 超參數設定</vt:lpstr>
      <vt:lpstr>MLP Classifier 超參數設定</vt:lpstr>
      <vt:lpstr>MLP Classifier 超參數設定</vt:lpstr>
      <vt:lpstr>MLP Classifier 超參數設定</vt:lpstr>
      <vt:lpstr>MLP Classifier 超參數設定</vt:lpstr>
      <vt:lpstr>MLP Classifier 超參數設定</vt:lpstr>
      <vt:lpstr>MLP Classifier 1st Hidden-Layer</vt:lpstr>
      <vt:lpstr>MLP Classifier 1st Hidden-Layer</vt:lpstr>
      <vt:lpstr>MLP Classifier 2nd Output-Layer</vt:lpstr>
      <vt:lpstr>MLP Classifier 2nd Output-Layer</vt:lpstr>
      <vt:lpstr>MLP Classifier 2nd Output-Layer</vt:lpstr>
      <vt:lpstr>Visualization 視覺化</vt:lpstr>
      <vt:lpstr>Visualization 視覺化</vt:lpstr>
      <vt:lpstr>Visualization 視覺化</vt:lpstr>
      <vt:lpstr>Visualization  視覺化</vt:lpstr>
      <vt:lpstr>Visualization 視覺化</vt:lpstr>
      <vt:lpstr>Visualization  視覺化</vt:lpstr>
      <vt:lpstr>Visualization 視覺化</vt:lpstr>
      <vt:lpstr>〔補充〕 Visualization  視覺化</vt:lpstr>
      <vt:lpstr>〔補充〕 Visualization  視覺化</vt:lpstr>
      <vt:lpstr>評估模型</vt:lpstr>
      <vt:lpstr>Prediction 預測 Testing測試資料</vt:lpstr>
      <vt:lpstr>Prediction 預測 Testing測試資料</vt:lpstr>
      <vt:lpstr>Prediction 預測 所有資料</vt:lpstr>
      <vt:lpstr>Prediction 預測 所有資料</vt:lpstr>
      <vt:lpstr>Prediction 預測 所有資料</vt:lpstr>
      <vt:lpstr>Prediction 預測 所有資料</vt:lpstr>
      <vt:lpstr>簡報完畢</vt:lpstr>
      <vt:lpstr>Reference 參考文獻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314337 類神經網路 Assignment #1</dc:title>
  <dc:creator>哲平 何</dc:creator>
  <cp:lastModifiedBy>哲平 何</cp:lastModifiedBy>
  <cp:revision>2740</cp:revision>
  <dcterms:created xsi:type="dcterms:W3CDTF">2023-04-05T05:53:05Z</dcterms:created>
  <dcterms:modified xsi:type="dcterms:W3CDTF">2023-06-02T13:55:21Z</dcterms:modified>
</cp:coreProperties>
</file>